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7"/>
  </p:notesMasterIdLst>
  <p:sldIdLst>
    <p:sldId id="256" r:id="rId2"/>
    <p:sldId id="258" r:id="rId3"/>
    <p:sldId id="259" r:id="rId4"/>
    <p:sldId id="296" r:id="rId5"/>
    <p:sldId id="312" r:id="rId6"/>
    <p:sldId id="325" r:id="rId7"/>
    <p:sldId id="326" r:id="rId8"/>
    <p:sldId id="260" r:id="rId9"/>
    <p:sldId id="261" r:id="rId10"/>
    <p:sldId id="262" r:id="rId11"/>
    <p:sldId id="263" r:id="rId12"/>
    <p:sldId id="333" r:id="rId13"/>
    <p:sldId id="334" r:id="rId14"/>
    <p:sldId id="336" r:id="rId15"/>
    <p:sldId id="337" r:id="rId16"/>
    <p:sldId id="338"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 id="339" r:id="rId31"/>
    <p:sldId id="277" r:id="rId32"/>
    <p:sldId id="278" r:id="rId33"/>
    <p:sldId id="279" r:id="rId34"/>
    <p:sldId id="280" r:id="rId35"/>
    <p:sldId id="335" r:id="rId36"/>
    <p:sldId id="317" r:id="rId37"/>
    <p:sldId id="314" r:id="rId38"/>
    <p:sldId id="315" r:id="rId39"/>
    <p:sldId id="281" r:id="rId40"/>
    <p:sldId id="316" r:id="rId41"/>
    <p:sldId id="313" r:id="rId42"/>
    <p:sldId id="282" r:id="rId43"/>
    <p:sldId id="283" r:id="rId44"/>
    <p:sldId id="328" r:id="rId45"/>
    <p:sldId id="327" r:id="rId46"/>
    <p:sldId id="284" r:id="rId47"/>
    <p:sldId id="285" r:id="rId48"/>
    <p:sldId id="286" r:id="rId49"/>
    <p:sldId id="329" r:id="rId50"/>
    <p:sldId id="287" r:id="rId51"/>
    <p:sldId id="289" r:id="rId52"/>
    <p:sldId id="318" r:id="rId53"/>
    <p:sldId id="297" r:id="rId54"/>
    <p:sldId id="290" r:id="rId55"/>
    <p:sldId id="319" r:id="rId56"/>
    <p:sldId id="320" r:id="rId57"/>
    <p:sldId id="291" r:id="rId58"/>
    <p:sldId id="292" r:id="rId59"/>
    <p:sldId id="321" r:id="rId60"/>
    <p:sldId id="311" r:id="rId61"/>
    <p:sldId id="293" r:id="rId62"/>
    <p:sldId id="294" r:id="rId63"/>
    <p:sldId id="295" r:id="rId64"/>
    <p:sldId id="330" r:id="rId65"/>
    <p:sldId id="298" r:id="rId66"/>
    <p:sldId id="331" r:id="rId67"/>
    <p:sldId id="299" r:id="rId68"/>
    <p:sldId id="300" r:id="rId69"/>
    <p:sldId id="301" r:id="rId70"/>
    <p:sldId id="302" r:id="rId71"/>
    <p:sldId id="303" r:id="rId72"/>
    <p:sldId id="323" r:id="rId73"/>
    <p:sldId id="332" r:id="rId74"/>
    <p:sldId id="324" r:id="rId75"/>
    <p:sldId id="341" r:id="rId76"/>
    <p:sldId id="344" r:id="rId77"/>
    <p:sldId id="304" r:id="rId78"/>
    <p:sldId id="305" r:id="rId79"/>
    <p:sldId id="340" r:id="rId80"/>
    <p:sldId id="343" r:id="rId81"/>
    <p:sldId id="306" r:id="rId82"/>
    <p:sldId id="322" r:id="rId83"/>
    <p:sldId id="307" r:id="rId84"/>
    <p:sldId id="308" r:id="rId85"/>
    <p:sldId id="310" r:id="rId8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heme" Target="theme/theme1.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CC964A1-CC0F-423D-8BEB-C3BE1C2F3F94}" type="datetimeFigureOut">
              <a:rPr lang="en-US" smtClean="0"/>
              <a:pPr/>
              <a:t>10/1/2017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F495C8-376D-4372-A2B5-AE03CC255625}" type="slidenum">
              <a:rPr lang="en-US" smtClean="0"/>
              <a:pPr/>
              <a:t>‹#›</a:t>
            </a:fld>
            <a:endParaRPr lang="en-US"/>
          </a:p>
        </p:txBody>
      </p:sp>
    </p:spTree>
    <p:extLst>
      <p:ext uri="{BB962C8B-B14F-4D97-AF65-F5344CB8AC3E}">
        <p14:creationId xmlns:p14="http://schemas.microsoft.com/office/powerpoint/2010/main" val="17754729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F495C8-376D-4372-A2B5-AE03CC255625}" type="slidenum">
              <a:rPr lang="en-US" smtClean="0"/>
              <a:pPr/>
              <a:t>50</a:t>
            </a:fld>
            <a:endParaRPr lang="en-US"/>
          </a:p>
        </p:txBody>
      </p:sp>
    </p:spTree>
    <p:extLst>
      <p:ext uri="{BB962C8B-B14F-4D97-AF65-F5344CB8AC3E}">
        <p14:creationId xmlns:p14="http://schemas.microsoft.com/office/powerpoint/2010/main" val="7346445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65251BA-C5D4-4FC0-BB63-AEEF7B400211}" type="datetimeFigureOut">
              <a:rPr lang="en-US" smtClean="0"/>
              <a:pPr/>
              <a:t>10/1/2017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643843-6795-4355-8969-76958E8A515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5251BA-C5D4-4FC0-BB63-AEEF7B400211}" type="datetimeFigureOut">
              <a:rPr lang="en-US" smtClean="0"/>
              <a:pPr/>
              <a:t>10/1/2017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643843-6795-4355-8969-76958E8A515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5251BA-C5D4-4FC0-BB63-AEEF7B400211}" type="datetimeFigureOut">
              <a:rPr lang="en-US" smtClean="0"/>
              <a:pPr/>
              <a:t>10/1/2017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643843-6795-4355-8969-76958E8A515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5251BA-C5D4-4FC0-BB63-AEEF7B400211}" type="datetimeFigureOut">
              <a:rPr lang="en-US" smtClean="0"/>
              <a:pPr/>
              <a:t>10/1/2017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643843-6795-4355-8969-76958E8A515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65251BA-C5D4-4FC0-BB63-AEEF7B400211}" type="datetimeFigureOut">
              <a:rPr lang="en-US" smtClean="0"/>
              <a:pPr/>
              <a:t>10/1/2017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643843-6795-4355-8969-76958E8A515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65251BA-C5D4-4FC0-BB63-AEEF7B400211}" type="datetimeFigureOut">
              <a:rPr lang="en-US" smtClean="0"/>
              <a:pPr/>
              <a:t>10/1/2017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643843-6795-4355-8969-76958E8A515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65251BA-C5D4-4FC0-BB63-AEEF7B400211}" type="datetimeFigureOut">
              <a:rPr lang="en-US" smtClean="0"/>
              <a:pPr/>
              <a:t>10/1/2017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2643843-6795-4355-8969-76958E8A515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65251BA-C5D4-4FC0-BB63-AEEF7B400211}" type="datetimeFigureOut">
              <a:rPr lang="en-US" smtClean="0"/>
              <a:pPr/>
              <a:t>10/1/2017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2643843-6795-4355-8969-76958E8A515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5251BA-C5D4-4FC0-BB63-AEEF7B400211}" type="datetimeFigureOut">
              <a:rPr lang="en-US" smtClean="0"/>
              <a:pPr/>
              <a:t>10/1/2017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2643843-6795-4355-8969-76958E8A515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5251BA-C5D4-4FC0-BB63-AEEF7B400211}" type="datetimeFigureOut">
              <a:rPr lang="en-US" smtClean="0"/>
              <a:pPr/>
              <a:t>10/1/2017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643843-6795-4355-8969-76958E8A515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5251BA-C5D4-4FC0-BB63-AEEF7B400211}" type="datetimeFigureOut">
              <a:rPr lang="en-US" smtClean="0"/>
              <a:pPr/>
              <a:t>10/1/2017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643843-6795-4355-8969-76958E8A515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0000"/>
            </a:gs>
            <a:gs pos="39999">
              <a:srgbClr val="0A128C"/>
            </a:gs>
            <a:gs pos="70000">
              <a:srgbClr val="181CC7"/>
            </a:gs>
            <a:gs pos="88000">
              <a:srgbClr val="7005D4"/>
            </a:gs>
            <a:gs pos="100000">
              <a:srgbClr val="8C3D91"/>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5251BA-C5D4-4FC0-BB63-AEEF7B400211}" type="datetimeFigureOut">
              <a:rPr lang="en-US" smtClean="0"/>
              <a:pPr/>
              <a:t>10/1/2017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643843-6795-4355-8969-76958E8A515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qualityofaging.com/wp-content/uploads/2012/07/dementia-brain.jpg" TargetMode="Externa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hyperlink" Target="http://www.bmj.com/content/bmj/343/bmj.d5568/F1.large.jpg?width=800&amp;height=600" TargetMode="Externa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hyperlink" Target="http://www.bmj.com/content/bmj/343/bmj.d5568/F2.large.jpg?width=800&amp;height=600" TargetMode="Externa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1.gif"/><Relationship Id="rId2" Type="http://schemas.openxmlformats.org/officeDocument/2006/relationships/hyperlink" Target="http://www.bmj.com/content/bmj/343/bmj.d5568/F3.large.jpg?width=800&amp;height=600" TargetMode="Externa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3.gif"/><Relationship Id="rId2" Type="http://schemas.openxmlformats.org/officeDocument/2006/relationships/hyperlink" Target="http://www.bmj.com/content/bmj/343/bmj.d5568/F4.large.jpg?width=800&amp;height=600" TargetMode="Externa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58.gif"/><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73.gif"/><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hyperlink" Target="http://www.google.com/url?sa=i&amp;source=images&amp;cd=&amp;cad=rja&amp;uact=8&amp;docid=6y1vAbKhf5xIEM&amp;tbnid=DHBAwnSVKAARJM:&amp;ved=0CAgQjRw&amp;url=http://rad.desk.nl/en/43dbf6d16f98d&amp;ei=jXD8U9_9K7Ly7AaJtoCYAg&amp;psig=AFQjCNFna5oxMijnxe9ulpope-_PxZAgew&amp;ust=1409139213973920" TargetMode="Externa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hyperlink" Target="http://www.google.com/url?sa=i&amp;rct=j&amp;q=&amp;esrc=s&amp;frm=1&amp;source=images&amp;cd=&amp;cad=rja&amp;uact=8&amp;docid=Ri7HrsvROsFxkM&amp;tbnid=r9-3XUv-puT0mM:&amp;ved=0CAUQjRw&amp;url=http://www.radiologyassistant.nl/en/p484b8328cb6b2/brain-ischemia-vascular-territories.html&amp;ei=SnX8U-6dF6ia1AW7qoHACg&amp;bvm=bv.73612305,d.ZGU&amp;psig=AFQjCNFKyj7BPHP2Hu-HokPcgzArKeEOrw&amp;ust=1409139921634874" TargetMode="Externa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hyperlink" Target="http://www.mpin-koeln.mpg.de/javasc" TargetMode="Externa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image" Target="../media/image82.jpe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87.jpe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88.jpe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89.jpe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90.jpe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8600"/>
            <a:ext cx="8991600" cy="830997"/>
          </a:xfrm>
          <a:prstGeom prst="rect">
            <a:avLst/>
          </a:prstGeom>
        </p:spPr>
        <p:txBody>
          <a:bodyPr wrap="square">
            <a:spAutoFit/>
          </a:bodyPr>
          <a:lstStyle/>
          <a:p>
            <a:r>
              <a:rPr lang="en-US" sz="4800" b="1" i="1" dirty="0" smtClean="0">
                <a:solidFill>
                  <a:srgbClr val="FFFF00"/>
                </a:solidFill>
              </a:rPr>
              <a:t>Radiological imaging of dementia.</a:t>
            </a:r>
            <a:endParaRPr lang="en-US" sz="4800" b="1" i="1" dirty="0">
              <a:solidFill>
                <a:srgbClr val="FFFF00"/>
              </a:solidFill>
            </a:endParaRPr>
          </a:p>
        </p:txBody>
      </p:sp>
      <p:sp>
        <p:nvSpPr>
          <p:cNvPr id="3" name="Rectangle 2"/>
          <p:cNvSpPr/>
          <p:nvPr/>
        </p:nvSpPr>
        <p:spPr>
          <a:xfrm>
            <a:off x="2209800" y="6172200"/>
            <a:ext cx="4534575" cy="523220"/>
          </a:xfrm>
          <a:prstGeom prst="rect">
            <a:avLst/>
          </a:prstGeom>
        </p:spPr>
        <p:txBody>
          <a:bodyPr wrap="none">
            <a:spAutoFit/>
          </a:bodyPr>
          <a:lstStyle/>
          <a:p>
            <a:pPr algn="ctr"/>
            <a:r>
              <a:rPr lang="en-US" sz="2800" b="1" i="1" dirty="0" smtClean="0">
                <a:solidFill>
                  <a:schemeClr val="bg1"/>
                </a:solidFill>
              </a:rPr>
              <a:t>Dr/ ABD ALLAH NAZEER. MD.</a:t>
            </a:r>
            <a:endParaRPr lang="en-US" sz="2800" b="1" i="1" dirty="0">
              <a:solidFill>
                <a:schemeClr val="bg1"/>
              </a:solidFill>
            </a:endParaRPr>
          </a:p>
        </p:txBody>
      </p:sp>
      <p:pic>
        <p:nvPicPr>
          <p:cNvPr id="67586" name="Picture 2" descr="http://qualityofaging.com/wp-content/uploads/2012/07/dementia-brain-300x245.jpg">
            <a:hlinkClick r:id="rId2"/>
          </p:cNvPr>
          <p:cNvPicPr>
            <a:picLocks noChangeAspect="1" noChangeArrowheads="1"/>
          </p:cNvPicPr>
          <p:nvPr/>
        </p:nvPicPr>
        <p:blipFill>
          <a:blip r:embed="rId3"/>
          <a:srcRect/>
          <a:stretch>
            <a:fillRect/>
          </a:stretch>
        </p:blipFill>
        <p:spPr bwMode="auto">
          <a:xfrm>
            <a:off x="1524000" y="1143000"/>
            <a:ext cx="5943600" cy="49530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http://image.slidesharecdn.com/imagingindementiairia2008shillong-12873872155199-phpapp02/95/imaging-in-dementiairia-2008shillong-11-728.jpg?cb=128738782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image.slidesharecdn.com/imagingindementiairia2008shillong-12873872155199-phpapp02/95/imaging-in-dementiairia-2008shillong-12-728.jpg?cb=128738782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2" desc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5181600" cy="6858000"/>
          </a:xfrm>
          <a:prstGeom prst="rect">
            <a:avLst/>
          </a:prstGeom>
          <a:noFill/>
        </p:spPr>
      </p:pic>
      <p:pic>
        <p:nvPicPr>
          <p:cNvPr id="91140" name="Picture 4" descr="."/>
          <p:cNvPicPr>
            <a:picLocks noChangeAspect="1" noChangeArrowheads="1"/>
          </p:cNvPicPr>
          <p:nvPr/>
        </p:nvPicPr>
        <p:blipFill>
          <a:blip r:embed="rId3"/>
          <a:srcRect/>
          <a:stretch>
            <a:fillRect/>
          </a:stretch>
        </p:blipFill>
        <p:spPr bwMode="auto">
          <a:xfrm>
            <a:off x="5181600" y="0"/>
            <a:ext cx="3962400" cy="68580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Medial Temporal lobe Atrophy (MTA) scale"/>
          <p:cNvPicPr>
            <a:picLocks noChangeAspect="1" noChangeArrowheads="1"/>
          </p:cNvPicPr>
          <p:nvPr/>
        </p:nvPicPr>
        <p:blipFill>
          <a:blip r:embed="rId2" cstate="email">
            <a:extLst>
              <a:ext uri="{28A0092B-C50C-407E-A947-70E740481C1C}">
                <a14:useLocalDpi xmlns:a14="http://schemas.microsoft.com/office/drawing/2010/main"/>
              </a:ext>
            </a:extLst>
          </a:blip>
          <a:srcRect b="6977"/>
          <a:stretch>
            <a:fillRect/>
          </a:stretch>
        </p:blipFill>
        <p:spPr bwMode="auto">
          <a:xfrm>
            <a:off x="0" y="0"/>
            <a:ext cx="9144000" cy="3048000"/>
          </a:xfrm>
          <a:prstGeom prst="rect">
            <a:avLst/>
          </a:prstGeom>
          <a:noFill/>
        </p:spPr>
      </p:pic>
      <p:pic>
        <p:nvPicPr>
          <p:cNvPr id="92162" name="Picture 2" descr="."/>
          <p:cNvPicPr>
            <a:picLocks noChangeAspect="1" noChangeArrowheads="1"/>
          </p:cNvPicPr>
          <p:nvPr/>
        </p:nvPicPr>
        <p:blipFill>
          <a:blip r:embed="rId3"/>
          <a:srcRect/>
          <a:stretch>
            <a:fillRect/>
          </a:stretch>
        </p:blipFill>
        <p:spPr bwMode="auto">
          <a:xfrm>
            <a:off x="0" y="3048000"/>
            <a:ext cx="9144000" cy="38100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2" descr="Fazekas scale"/>
          <p:cNvPicPr>
            <a:picLocks noChangeAspect="1" noChangeArrowheads="1"/>
          </p:cNvPicPr>
          <p:nvPr/>
        </p:nvPicPr>
        <p:blipFill>
          <a:blip r:embed="rId2"/>
          <a:srcRect/>
          <a:stretch>
            <a:fillRect/>
          </a:stretch>
        </p:blipFill>
        <p:spPr bwMode="auto">
          <a:xfrm>
            <a:off x="304800" y="0"/>
            <a:ext cx="8534400" cy="4191000"/>
          </a:xfrm>
          <a:prstGeom prst="rect">
            <a:avLst/>
          </a:prstGeom>
          <a:noFill/>
        </p:spPr>
      </p:pic>
      <p:sp>
        <p:nvSpPr>
          <p:cNvPr id="3" name="Rectangle 2"/>
          <p:cNvSpPr/>
          <p:nvPr/>
        </p:nvSpPr>
        <p:spPr>
          <a:xfrm>
            <a:off x="152400" y="4419600"/>
            <a:ext cx="8839200" cy="2246769"/>
          </a:xfrm>
          <a:prstGeom prst="rect">
            <a:avLst/>
          </a:prstGeom>
        </p:spPr>
        <p:txBody>
          <a:bodyPr wrap="square">
            <a:spAutoFit/>
          </a:bodyPr>
          <a:lstStyle/>
          <a:p>
            <a:r>
              <a:rPr lang="en-US" sz="2800" b="1" i="1" dirty="0" smtClean="0">
                <a:solidFill>
                  <a:srgbClr val="FF0000"/>
                </a:solidFill>
              </a:rPr>
              <a:t>Score:</a:t>
            </a:r>
          </a:p>
          <a:p>
            <a:r>
              <a:rPr lang="en-US" sz="2800" b="1" i="1" dirty="0" smtClean="0">
                <a:solidFill>
                  <a:srgbClr val="FFFF00"/>
                </a:solidFill>
              </a:rPr>
              <a:t>Fazekas 0: None or a single punctate WMH lesion</a:t>
            </a:r>
          </a:p>
          <a:p>
            <a:r>
              <a:rPr lang="en-US" sz="2800" b="1" i="1" dirty="0" smtClean="0">
                <a:solidFill>
                  <a:srgbClr val="FFFF00"/>
                </a:solidFill>
              </a:rPr>
              <a:t>Fazekas 1: Multiple punctate lesions</a:t>
            </a:r>
          </a:p>
          <a:p>
            <a:r>
              <a:rPr lang="en-US" sz="2800" b="1" i="1" dirty="0" smtClean="0">
                <a:solidFill>
                  <a:srgbClr val="FFFF00"/>
                </a:solidFill>
              </a:rPr>
              <a:t>Fazekas 2: Beginning confluency of lesions (bridging)</a:t>
            </a:r>
          </a:p>
          <a:p>
            <a:r>
              <a:rPr lang="en-US" sz="2800" b="1" i="1" dirty="0" smtClean="0">
                <a:solidFill>
                  <a:srgbClr val="FFFF00"/>
                </a:solidFill>
              </a:rPr>
              <a:t>Fazekas 3: Large confluent lesions </a:t>
            </a:r>
            <a:endParaRPr lang="en-US" sz="2800" b="1" i="1" dirty="0">
              <a:solidFill>
                <a:srgbClr val="FFFF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2" descr="."/>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2" descr="."/>
          <p:cNvPicPr>
            <a:picLocks noChangeAspect="1" noChangeArrowheads="1"/>
          </p:cNvPicPr>
          <p:nvPr/>
        </p:nvPicPr>
        <p:blipFill>
          <a:blip r:embed="rId2"/>
          <a:srcRect/>
          <a:stretch>
            <a:fillRect/>
          </a:stretch>
        </p:blipFill>
        <p:spPr bwMode="auto">
          <a:xfrm>
            <a:off x="0" y="0"/>
            <a:ext cx="4495800" cy="6096000"/>
          </a:xfrm>
          <a:prstGeom prst="rect">
            <a:avLst/>
          </a:prstGeom>
          <a:noFill/>
        </p:spPr>
      </p:pic>
      <p:pic>
        <p:nvPicPr>
          <p:cNvPr id="96260" name="Picture 4" descr="."/>
          <p:cNvPicPr>
            <a:picLocks noChangeAspect="1" noChangeArrowheads="1"/>
          </p:cNvPicPr>
          <p:nvPr/>
        </p:nvPicPr>
        <p:blipFill>
          <a:blip r:embed="rId3"/>
          <a:srcRect/>
          <a:stretch>
            <a:fillRect/>
          </a:stretch>
        </p:blipFill>
        <p:spPr bwMode="auto">
          <a:xfrm>
            <a:off x="4648200" y="0"/>
            <a:ext cx="4495800" cy="6096000"/>
          </a:xfrm>
          <a:prstGeom prst="rect">
            <a:avLst/>
          </a:prstGeom>
          <a:noFill/>
        </p:spPr>
      </p:pic>
      <p:sp>
        <p:nvSpPr>
          <p:cNvPr id="4" name="Rectangle 3"/>
          <p:cNvSpPr/>
          <p:nvPr/>
        </p:nvSpPr>
        <p:spPr>
          <a:xfrm>
            <a:off x="304800" y="6172200"/>
            <a:ext cx="3738139" cy="523220"/>
          </a:xfrm>
          <a:prstGeom prst="rect">
            <a:avLst/>
          </a:prstGeom>
        </p:spPr>
        <p:txBody>
          <a:bodyPr wrap="none">
            <a:spAutoFit/>
          </a:bodyPr>
          <a:lstStyle/>
          <a:p>
            <a:r>
              <a:rPr lang="en-US" sz="2800" b="1" i="1" dirty="0" smtClean="0">
                <a:solidFill>
                  <a:srgbClr val="FFFF00"/>
                </a:solidFill>
              </a:rPr>
              <a:t>Koedam scale grade 0-1</a:t>
            </a:r>
            <a:endParaRPr lang="en-US" sz="2800" b="1" dirty="0">
              <a:solidFill>
                <a:srgbClr val="FFFF00"/>
              </a:solidFill>
            </a:endParaRPr>
          </a:p>
        </p:txBody>
      </p:sp>
      <p:sp>
        <p:nvSpPr>
          <p:cNvPr id="5" name="Rectangle 4"/>
          <p:cNvSpPr/>
          <p:nvPr/>
        </p:nvSpPr>
        <p:spPr>
          <a:xfrm>
            <a:off x="5257800" y="6096000"/>
            <a:ext cx="3738139" cy="523220"/>
          </a:xfrm>
          <a:prstGeom prst="rect">
            <a:avLst/>
          </a:prstGeom>
        </p:spPr>
        <p:txBody>
          <a:bodyPr wrap="none">
            <a:spAutoFit/>
          </a:bodyPr>
          <a:lstStyle/>
          <a:p>
            <a:r>
              <a:rPr lang="en-US" sz="2800" b="1" i="1" dirty="0" smtClean="0">
                <a:solidFill>
                  <a:srgbClr val="FFFF00"/>
                </a:solidFill>
              </a:rPr>
              <a:t>Koedam scale grade 2-3</a:t>
            </a:r>
            <a:endParaRPr lang="en-US" sz="2800" b="1" dirty="0">
              <a:solidFill>
                <a:srgbClr val="FFFF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http://image.slidesharecdn.com/imagingindementiairia2008shillong-12873872155199-phpapp02/95/imaging-in-dementiairia-2008shillong-13-728.jpg?cb=128738782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ttp://image.slidesharecdn.com/imagingindementiairia2008shillong-12873872155199-phpapp02/95/imaging-in-dementiairia-2008shillong-15-728.jpg?cb=128738782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http://image.slidesharecdn.com/imagingindementiairia2008shillong-12873872155199-phpapp02/95/imaging-in-dementiairia-2008shillong-16-728.jpg?cb=128738782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http://image.slidesharecdn.com/imagingindementiairia2008shillong-12873872155199-phpapp02/95/imaging-in-dementiairia-2008shillong-2-728.jpg?cb=128738782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ttp://image.slidesharecdn.com/imagingindementiairia2008shillong-12873872155199-phpapp02/95/imaging-in-dementiairia-2008shillong-17-728.jpg?cb=128738782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9600" y="0"/>
            <a:ext cx="7772400" cy="685800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image.slidesharecdn.com/imagingindementiairia2008shillong-12873872155199-phpapp02/95/imaging-in-dementiairia-2008shillong-18-728.jpg?cb=128738782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image.slidesharecdn.com/imagingindementiairia2008shillong-12873872155199-phpapp02/95/imaging-in-dementiairia-2008shillong-19-728.jpg?cb=128738782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image.slidesharecdn.com/imagingindementiairia2008shillong-12873872155199-phpapp02/95/imaging-in-dementiairia-2008shillong-20-728.jpg?cb=128738782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9600" y="0"/>
            <a:ext cx="8077200" cy="6858000"/>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image.slidesharecdn.com/imagingindementiairia2008shillong-12873872155199-phpapp02/95/imaging-in-dementiairia-2008shillong-21-728.jpg?cb=128738782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image.slidesharecdn.com/imagingindementiairia2008shillong-12873872155199-phpapp02/95/imaging-in-dementiairia-2008shillong-22-728.jpg?cb=128738782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image.slidesharecdn.com/imagingindementiairia2008shillong-12873872155199-phpapp02/95/imaging-in-dementiairia-2008shillong-24-728.jpg?cb=128738782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image.slidesharecdn.com/imagingindementiairia2008shillong-12873872155199-phpapp02/95/imaging-in-dementiairia-2008shillong-25-728.jpg?cb=128738782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image.slidesharecdn.com/imagingindementiairia2008shillong-12873872155199-phpapp02/95/imaging-in-dementiairia-2008shillong-28-728.jpg?cb=128738782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http://www.scielo.br/img/revistas/rb/v43n3/en_12f03.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http://image.slidesharecdn.com/imagingindementiairia2008shillong-12873872155199-phpapp02/95/imaging-in-dementiairia-2008shillong-3-728.jpg?cb=128738782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2" descr="."/>
          <p:cNvPicPr>
            <a:picLocks noChangeAspect="1" noChangeArrowheads="1"/>
          </p:cNvPicPr>
          <p:nvPr/>
        </p:nvPicPr>
        <p:blipFill>
          <a:blip r:embed="rId2"/>
          <a:srcRect/>
          <a:stretch>
            <a:fillRect/>
          </a:stretch>
        </p:blipFill>
        <p:spPr bwMode="auto">
          <a:xfrm>
            <a:off x="0" y="0"/>
            <a:ext cx="9144000" cy="4800600"/>
          </a:xfrm>
          <a:prstGeom prst="rect">
            <a:avLst/>
          </a:prstGeom>
          <a:noFill/>
        </p:spPr>
      </p:pic>
      <p:sp>
        <p:nvSpPr>
          <p:cNvPr id="3" name="Rectangle 2"/>
          <p:cNvSpPr/>
          <p:nvPr/>
        </p:nvSpPr>
        <p:spPr>
          <a:xfrm>
            <a:off x="0" y="4953000"/>
            <a:ext cx="9144000" cy="1754326"/>
          </a:xfrm>
          <a:prstGeom prst="rect">
            <a:avLst/>
          </a:prstGeom>
        </p:spPr>
        <p:txBody>
          <a:bodyPr wrap="square">
            <a:spAutoFit/>
          </a:bodyPr>
          <a:lstStyle/>
          <a:p>
            <a:r>
              <a:rPr lang="en-US" b="1" i="1" dirty="0" smtClean="0">
                <a:solidFill>
                  <a:srgbClr val="FFFF00"/>
                </a:solidFill>
              </a:rPr>
              <a:t>In AD FDG-PET can show hypometabolism in the temporoparietal regions and/or the posterior cingulum. This may help differentiate AD from FTD, which shows frontal hypometabolism on FDG-PET.  The images show FDG-PET and axial FLAIR images of a normal subject and of patients with AD and FTD.  FDG-PET (top row) and axial FLAIR images of a normal subject and of AD and FTD patients. In AD there is a decreased metabolism of the parietal lobes (yellow arrows), whereas in FTD, there is frontal hypometabolism (red arrows).</a:t>
            </a:r>
            <a:endParaRPr lang="en-US" b="1" i="1" dirty="0">
              <a:solidFill>
                <a:srgbClr val="FFFF00"/>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image.slidesharecdn.com/imagingindementiairia2008shillong-12873872155199-phpapp02/95/imaging-in-dementiairia-2008shillong-30-728.jpg?cb=128738782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image.slidesharecdn.com/imagingindementiairia2008shillong-12873872155199-phpapp02/95/imaging-in-dementiairia-2008shillong-31-728.jpg?cb=128738782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image.slidesharecdn.com/imagingindementiairia2008shillong-12873872155199-phpapp02/95/imaging-in-dementiairia-2008shillong-36-728.jpg?cb=1287387824"/>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image.slidesharecdn.com/imagingindementiairia2008shillong-12873872155199-phpapp02/95/imaging-in-dementiairia-2008shillong-38-728.jpg?cb=128738782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2" descr="."/>
          <p:cNvPicPr>
            <a:picLocks noChangeAspect="1" noChangeArrowheads="1"/>
          </p:cNvPicPr>
          <p:nvPr/>
        </p:nvPicPr>
        <p:blipFill>
          <a:blip r:embed="rId2"/>
          <a:srcRect/>
          <a:stretch>
            <a:fillRect/>
          </a:stretch>
        </p:blipFill>
        <p:spPr bwMode="auto">
          <a:xfrm>
            <a:off x="762000" y="0"/>
            <a:ext cx="7772400" cy="6248400"/>
          </a:xfrm>
          <a:prstGeom prst="rect">
            <a:avLst/>
          </a:prstGeom>
          <a:noFill/>
        </p:spPr>
      </p:pic>
      <p:sp>
        <p:nvSpPr>
          <p:cNvPr id="3" name="Rectangle 2"/>
          <p:cNvSpPr/>
          <p:nvPr/>
        </p:nvSpPr>
        <p:spPr>
          <a:xfrm>
            <a:off x="0" y="6248400"/>
            <a:ext cx="8991600" cy="400110"/>
          </a:xfrm>
          <a:prstGeom prst="rect">
            <a:avLst/>
          </a:prstGeom>
        </p:spPr>
        <p:txBody>
          <a:bodyPr wrap="square">
            <a:spAutoFit/>
          </a:bodyPr>
          <a:lstStyle/>
          <a:p>
            <a:r>
              <a:rPr lang="en-US" sz="2000" b="1" i="1" dirty="0" smtClean="0">
                <a:solidFill>
                  <a:srgbClr val="FFFF00"/>
                </a:solidFill>
              </a:rPr>
              <a:t>Coronal T1WI of the hippocampus demonstrating progressive atrophy in familial AD </a:t>
            </a:r>
            <a:endParaRPr lang="en-US" sz="2000" b="1" dirty="0">
              <a:solidFill>
                <a:srgbClr val="FFFF00"/>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descr="Figure1">
            <a:hlinkClick r:id="rId2" tooltip="Fig 1 Bilateral medial temporal lobe atrophy (right hippocampus illustrated with arrows) in the same subject with Alzheimer’s disease demonstrated on coronal images acquired with: (A) 64 detector row computed tomography scanning; (B) 1.5 tesla MRI volumetric T1 weighted sequence (adapted from Wattjes MP, Henneman WJ, van der Flier WM, de Vries O, Träber F, Geurts JJ, et al. Diagnostic imaging of patients in a memory clinic: comparison of MR imaging and 64-detector row CT. Radiology 2009;253:174-83, with permission)"/>
          </p:cNvPr>
          <p:cNvPicPr>
            <a:picLocks noChangeAspect="1" noChangeArrowheads="1"/>
          </p:cNvPicPr>
          <p:nvPr/>
        </p:nvPicPr>
        <p:blipFill>
          <a:blip r:embed="rId3"/>
          <a:srcRect/>
          <a:stretch>
            <a:fillRect/>
          </a:stretch>
        </p:blipFill>
        <p:spPr bwMode="auto">
          <a:xfrm>
            <a:off x="1066800" y="0"/>
            <a:ext cx="7086600" cy="5181600"/>
          </a:xfrm>
          <a:prstGeom prst="rect">
            <a:avLst/>
          </a:prstGeom>
          <a:noFill/>
        </p:spPr>
      </p:pic>
      <p:sp>
        <p:nvSpPr>
          <p:cNvPr id="3" name="Rectangle 2"/>
          <p:cNvSpPr/>
          <p:nvPr/>
        </p:nvSpPr>
        <p:spPr>
          <a:xfrm>
            <a:off x="152400" y="5334000"/>
            <a:ext cx="8763000" cy="1446550"/>
          </a:xfrm>
          <a:prstGeom prst="rect">
            <a:avLst/>
          </a:prstGeom>
        </p:spPr>
        <p:txBody>
          <a:bodyPr wrap="square">
            <a:spAutoFit/>
          </a:bodyPr>
          <a:lstStyle/>
          <a:p>
            <a:r>
              <a:rPr lang="en-US" sz="2200" b="1" i="1" dirty="0" smtClean="0">
                <a:solidFill>
                  <a:srgbClr val="FFFF00"/>
                </a:solidFill>
              </a:rPr>
              <a:t>Bilateral medial temporal lobe atrophy (right hippocampus illustrated with arrows) in the same subject with Alzheimer’s disease demonstrated on coronal images acquired with: (A) 64 detector row computed tomography scanning; (B) 1.5 </a:t>
            </a:r>
            <a:r>
              <a:rPr lang="en-US" sz="2200" b="1" i="1" dirty="0" err="1" smtClean="0">
                <a:solidFill>
                  <a:srgbClr val="FFFF00"/>
                </a:solidFill>
              </a:rPr>
              <a:t>tesla</a:t>
            </a:r>
            <a:r>
              <a:rPr lang="en-US" sz="2200" b="1" i="1" dirty="0" smtClean="0">
                <a:solidFill>
                  <a:srgbClr val="FFFF00"/>
                </a:solidFill>
              </a:rPr>
              <a:t> MRI volumetric T1 weighted sequence </a:t>
            </a:r>
            <a:endParaRPr lang="en-US" sz="2200" b="1" i="1" dirty="0">
              <a:solidFill>
                <a:srgbClr val="FFFF00"/>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descr="Figure2">
            <a:hlinkClick r:id="rId2" tooltip="Fig 2 (A) T1 weighted coronal volumetric MRI at 1.5 tesla showing symmetrical medial temporal lobe (MTL) atrophy (circled) in postmortem proven Alzheimer’s disease; (B) T1 weighted coronal volumetric MRI at 1.5 tesla showing relative sparing of MTL structures (circled) in postmortem proven dementia with Lewy bodies; (C) T1 weighted coronal volumetric MRI at 3 tesla showing highly asymmetric inferior left temporal lobe and hippocampal atrophy (arrows) in frontotemporal lobar degeneration, semantic dementia subtype; (D) T2 weighted coronal volumetric MRI at 1.5 tesla showing symmetrical MTL atrophy (circled) and small vessel white matter disease (arrows) in a patient with clinically diagnosed mixed vascular/Alzheimer’s disease (D: adapted from Bastos Leite AJ, Scheltens P, Barkhof F. Pathological aging of the brain: an overview. Top Magn Reson Imaging 2004;15:369-89, with permission)"/>
          </p:cNvPr>
          <p:cNvPicPr>
            <a:picLocks noChangeAspect="1" noChangeArrowheads="1"/>
          </p:cNvPicPr>
          <p:nvPr/>
        </p:nvPicPr>
        <p:blipFill>
          <a:blip r:embed="rId3"/>
          <a:srcRect/>
          <a:stretch>
            <a:fillRect/>
          </a:stretch>
        </p:blipFill>
        <p:spPr bwMode="auto">
          <a:xfrm>
            <a:off x="457200" y="0"/>
            <a:ext cx="7924800" cy="4648200"/>
          </a:xfrm>
          <a:prstGeom prst="rect">
            <a:avLst/>
          </a:prstGeom>
          <a:noFill/>
        </p:spPr>
      </p:pic>
      <p:sp>
        <p:nvSpPr>
          <p:cNvPr id="3" name="Rectangle 2"/>
          <p:cNvSpPr/>
          <p:nvPr/>
        </p:nvSpPr>
        <p:spPr>
          <a:xfrm>
            <a:off x="0" y="4611231"/>
            <a:ext cx="9144000" cy="2246769"/>
          </a:xfrm>
          <a:prstGeom prst="rect">
            <a:avLst/>
          </a:prstGeom>
        </p:spPr>
        <p:txBody>
          <a:bodyPr wrap="square">
            <a:spAutoFit/>
          </a:bodyPr>
          <a:lstStyle/>
          <a:p>
            <a:r>
              <a:rPr lang="en-US" sz="1750" b="1" i="1" dirty="0" smtClean="0">
                <a:solidFill>
                  <a:srgbClr val="FFFF00"/>
                </a:solidFill>
              </a:rPr>
              <a:t>T1 weighted coronal volumetric MRI at 1.5 T, showing symmetrical medial temporal lobe (MTL) atrophy (circled) in postmortem proven Alzheimer’s disease; (B) T1 weighted coronal volumetric MRI at 1.5 T. showing relative sparing of MTL structures (circled) in postmortem proven dementia with Lewy bodies; (C) T1 weighted coronal volumetric MRI at 3 T, showing highly asymmetric inferior left temporal lobe and hippocampal atrophy (arrows) in front temporal lobar degeneration, semantic dementia subtype; (D) T2 weighted coronal volumetric MRI at 1.5 T, showing symmetrical MTL atrophy (circled) and small vessel white matter disease (arrows) in a patient with clinically diagnosed mixed vascular/Alzheimer’s disease .</a:t>
            </a:r>
            <a:endParaRPr lang="en-US" sz="1750" b="1" i="1" dirty="0">
              <a:solidFill>
                <a:srgbClr val="FFFF00"/>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descr="Figure3">
            <a:hlinkClick r:id="rId2" tooltip="Fig 3 (A) Axial FLAIR MRI showing left hippocampal swelling and hyperintensity (arrow) in voltage gated potassium channel complex antibody associated limbic encephalitis; (B) Axial diffusion weighted MRI in a patient with sporadic Creutzfeldt-Jakob disease demonstrating widespread areas of confluent bilateral cortical restricted diffusion with similar restricted diffusion in the caudate nuclei and left putamen; (C) axial gradient—echo T2* weighted imaging demonstrates multiple microbleeds (examples circled) indicating cerebral amyloid angiopathy in a patient with familial Alzheimer’s disease (A: adapted from Barkhof F, Fox NC, Bastos-Leite AJ, Scheltens P, eds. Neuroimaging in dementia. Springer-Verlag, 2011, with permission; B: image courtesy Harpreet Hyare, MRC Prion Unit, University College London; C: adapted from Ryan NS, Bastos-Leite AJ, Rohrer JD, Werring DJ, Fox NC, Rossor MN, et al. Cerebral microbleeds in familial Alzheimer’s disease. Brain 2011: Jun 17, with permission)"/>
          </p:cNvPr>
          <p:cNvPicPr>
            <a:picLocks noChangeAspect="1" noChangeArrowheads="1"/>
          </p:cNvPicPr>
          <p:nvPr/>
        </p:nvPicPr>
        <p:blipFill>
          <a:blip r:embed="rId3"/>
          <a:srcRect/>
          <a:stretch>
            <a:fillRect/>
          </a:stretch>
        </p:blipFill>
        <p:spPr bwMode="auto">
          <a:xfrm>
            <a:off x="457200" y="0"/>
            <a:ext cx="8153400" cy="4648200"/>
          </a:xfrm>
          <a:prstGeom prst="rect">
            <a:avLst/>
          </a:prstGeom>
          <a:noFill/>
        </p:spPr>
      </p:pic>
      <p:sp>
        <p:nvSpPr>
          <p:cNvPr id="3" name="Rectangle 2"/>
          <p:cNvSpPr/>
          <p:nvPr/>
        </p:nvSpPr>
        <p:spPr>
          <a:xfrm>
            <a:off x="152400" y="4648200"/>
            <a:ext cx="8839200" cy="2161387"/>
          </a:xfrm>
          <a:prstGeom prst="rect">
            <a:avLst/>
          </a:prstGeom>
        </p:spPr>
        <p:txBody>
          <a:bodyPr wrap="square">
            <a:spAutoFit/>
          </a:bodyPr>
          <a:lstStyle/>
          <a:p>
            <a:r>
              <a:rPr lang="en-US" sz="1850" b="1" i="1" dirty="0" smtClean="0">
                <a:solidFill>
                  <a:srgbClr val="FFFF00"/>
                </a:solidFill>
              </a:rPr>
              <a:t>Axial FLAIR MRI showing left hippocampal swelling and hyperintensity (arrow) in voltage gated potassium channel complex antibody associated limbic encephalitis; (B) Axial diffusion weighted MRI in a patient with sporadic Creutzfeldt-Jakob disease demonstrating widespread areas of confluent bilateral cortical restricted diffusion with similar restricted diffusion in the caudate nuclei and left putamen; (C) axial gradient—echo T2* weighted imaging demonstrates multiple microbleeds (examples circled) indicating cerebral amyloid angiopathy in a patient with familial Alzheimer’s disease.</a:t>
            </a:r>
            <a:endParaRPr lang="en-US" sz="1850" b="1" i="1" dirty="0">
              <a:solidFill>
                <a:srgbClr val="FFFF00"/>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image.slidesharecdn.com/12dementiappt3045/95/12dementiappt-12-728.jpg?cb=1291631109"/>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66800" y="0"/>
            <a:ext cx="7086600" cy="68580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http://image.slidesharecdn.com/vasculardementiawebinarmarch2014ver3-140317215417-phpapp02/95/vascular-dementia-and-mixed-dementia-8-638.jpg?cb=1395111318"/>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descr="Figure4">
            <a:hlinkClick r:id="rId2" tooltip="Fig 4 (A) Dopamine transporter imaging shows symmetrical reduced basal ganglia uptake (dot-like, rather than comma-like, in appearance) in a patient with clinically probable dementia with Lewy bodies; (B) FDG-PET shows right frontotemporal hypometabolism (arrow) in a patient with clinically probable behavioural variant frontotemporal dementia. Warm colours represent high glucose uptake; (C, D) F18 (florbetapir) amyloid PET imaging shows absence of significant binding in (C) a normal control; and (D) significant amyloid deposition (warm/hot colours) in a patient with clinically diagnosed Alzheimer’s disease (images courtesy of AVID Radiopharmaceuticals, Inc.)"/>
          </p:cNvPr>
          <p:cNvPicPr>
            <a:picLocks noChangeAspect="1" noChangeArrowheads="1"/>
          </p:cNvPicPr>
          <p:nvPr/>
        </p:nvPicPr>
        <p:blipFill>
          <a:blip r:embed="rId3" cstate="email">
            <a:extLst>
              <a:ext uri="{28A0092B-C50C-407E-A947-70E740481C1C}">
                <a14:useLocalDpi xmlns:a14="http://schemas.microsoft.com/office/drawing/2010/main"/>
              </a:ext>
            </a:extLst>
          </a:blip>
          <a:srcRect l="2020" r="5050"/>
          <a:stretch>
            <a:fillRect/>
          </a:stretch>
        </p:blipFill>
        <p:spPr bwMode="auto">
          <a:xfrm>
            <a:off x="914400" y="152400"/>
            <a:ext cx="7010400" cy="4572000"/>
          </a:xfrm>
          <a:prstGeom prst="rect">
            <a:avLst/>
          </a:prstGeom>
          <a:noFill/>
        </p:spPr>
      </p:pic>
      <p:sp>
        <p:nvSpPr>
          <p:cNvPr id="3" name="Rectangle 2"/>
          <p:cNvSpPr/>
          <p:nvPr/>
        </p:nvSpPr>
        <p:spPr>
          <a:xfrm>
            <a:off x="152400" y="4724401"/>
            <a:ext cx="8839200" cy="2052870"/>
          </a:xfrm>
          <a:prstGeom prst="rect">
            <a:avLst/>
          </a:prstGeom>
        </p:spPr>
        <p:txBody>
          <a:bodyPr wrap="square">
            <a:spAutoFit/>
          </a:bodyPr>
          <a:lstStyle/>
          <a:p>
            <a:r>
              <a:rPr lang="en-US" sz="1820" b="1" i="1" dirty="0" smtClean="0">
                <a:solidFill>
                  <a:srgbClr val="FFFF00"/>
                </a:solidFill>
              </a:rPr>
              <a:t>Dopamine transporter imaging shows symmetrical reduced basal ganglia uptake (dot-like, rather than comma-like, in appearance) in a patient with clinically probable dementia with Lewy bodies; (B) FDG-PET shows right frontotemporal hypometabolism (arrow) in a patient with clinically probable behavioural variant frontotemporal dementia. Warm colors represent high glucose uptake; (C, D) F18 (florbetapir) amyloid PET imaging shows absence of significant binding in (C) a normal control; and (D) significant amyloid deposition (warm/hot </a:t>
            </a:r>
            <a:r>
              <a:rPr lang="en-US" sz="1820" b="1" i="1" dirty="0" err="1" smtClean="0">
                <a:solidFill>
                  <a:srgbClr val="FFFF00"/>
                </a:solidFill>
              </a:rPr>
              <a:t>colours</a:t>
            </a:r>
            <a:r>
              <a:rPr lang="en-US" sz="1820" b="1" i="1" dirty="0" smtClean="0">
                <a:solidFill>
                  <a:srgbClr val="FFFF00"/>
                </a:solidFill>
              </a:rPr>
              <a:t>) in a patient with clinically diagnosed Alzheimer’s disease. </a:t>
            </a:r>
            <a:endParaRPr lang="en-US" sz="1820" b="1" i="1" dirty="0">
              <a:solidFill>
                <a:srgbClr val="FFFF00"/>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descr="thumbnail"/>
          <p:cNvPicPr>
            <a:picLocks noChangeAspect="1" noChangeArrowheads="1"/>
          </p:cNvPicPr>
          <p:nvPr/>
        </p:nvPicPr>
        <p:blipFill>
          <a:blip r:embed="rId2"/>
          <a:srcRect/>
          <a:stretch>
            <a:fillRect/>
          </a:stretch>
        </p:blipFill>
        <p:spPr bwMode="auto">
          <a:xfrm>
            <a:off x="685800" y="152400"/>
            <a:ext cx="7620000" cy="5486400"/>
          </a:xfrm>
          <a:prstGeom prst="rect">
            <a:avLst/>
          </a:prstGeom>
          <a:noFill/>
        </p:spPr>
      </p:pic>
      <p:sp>
        <p:nvSpPr>
          <p:cNvPr id="3" name="Rectangle 2"/>
          <p:cNvSpPr/>
          <p:nvPr/>
        </p:nvSpPr>
        <p:spPr>
          <a:xfrm>
            <a:off x="152400" y="5715000"/>
            <a:ext cx="8839200" cy="1015663"/>
          </a:xfrm>
          <a:prstGeom prst="rect">
            <a:avLst/>
          </a:prstGeom>
        </p:spPr>
        <p:txBody>
          <a:bodyPr wrap="square">
            <a:spAutoFit/>
          </a:bodyPr>
          <a:lstStyle/>
          <a:p>
            <a:r>
              <a:rPr lang="en-US" sz="2000" b="1" i="1" dirty="0" smtClean="0">
                <a:solidFill>
                  <a:srgbClr val="FFFF00"/>
                </a:solidFill>
              </a:rPr>
              <a:t>Voxel-wise intersections of healthy aging and changes observed in AD in MRI (a) and FDG-PET (b). Colour bars represent the intersection age. AD Alzheimer's disease, FDG-PET [18F]fluorodeoxyglucose positron emission tomography.</a:t>
            </a:r>
            <a:endParaRPr lang="en-US" sz="2000" b="1" i="1" dirty="0">
              <a:solidFill>
                <a:srgbClr val="FFFF00"/>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image.slidesharecdn.com/imagingindementiairia2008shillong-12873872155199-phpapp02/95/imaging-in-dementiairia-2008shillong-41-728.jpg?cb=128738782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http://www.intechopen.com/source/html/19242/media/image3.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0" y="0"/>
            <a:ext cx="7696200" cy="5638800"/>
          </a:xfrm>
          <a:prstGeom prst="rect">
            <a:avLst/>
          </a:prstGeom>
          <a:noFill/>
        </p:spPr>
      </p:pic>
      <p:sp>
        <p:nvSpPr>
          <p:cNvPr id="3" name="Rectangle 2"/>
          <p:cNvSpPr/>
          <p:nvPr/>
        </p:nvSpPr>
        <p:spPr>
          <a:xfrm>
            <a:off x="0" y="5715001"/>
            <a:ext cx="9144000" cy="1015663"/>
          </a:xfrm>
          <a:prstGeom prst="rect">
            <a:avLst/>
          </a:prstGeom>
        </p:spPr>
        <p:txBody>
          <a:bodyPr wrap="square">
            <a:spAutoFit/>
          </a:bodyPr>
          <a:lstStyle/>
          <a:p>
            <a:r>
              <a:rPr lang="en-US" sz="2000" b="1" dirty="0" smtClean="0">
                <a:solidFill>
                  <a:srgbClr val="FFFF00"/>
                </a:solidFill>
              </a:rPr>
              <a:t>MRS in Alzheimer Disease Axial T2-weighted images from an AD patient (L, left) and a healthy control (R, right). These images show the left  elevated NAA, Cr/</a:t>
            </a:r>
            <a:r>
              <a:rPr lang="en-US" sz="2000" b="1" dirty="0" err="1" smtClean="0">
                <a:solidFill>
                  <a:srgbClr val="FFFF00"/>
                </a:solidFill>
              </a:rPr>
              <a:t>PCr</a:t>
            </a:r>
            <a:r>
              <a:rPr lang="en-US" sz="2000" b="1" dirty="0" smtClean="0">
                <a:solidFill>
                  <a:srgbClr val="FFFF00"/>
                </a:solidFill>
              </a:rPr>
              <a:t>, Cho containing compounds, </a:t>
            </a:r>
            <a:r>
              <a:rPr lang="en-US" sz="2000" b="1" dirty="0" err="1" smtClean="0">
                <a:solidFill>
                  <a:srgbClr val="FFFF00"/>
                </a:solidFill>
              </a:rPr>
              <a:t>Glu</a:t>
            </a:r>
            <a:r>
              <a:rPr lang="en-US" sz="2000" b="1" dirty="0" smtClean="0">
                <a:solidFill>
                  <a:srgbClr val="FFFF00"/>
                </a:solidFill>
              </a:rPr>
              <a:t> and </a:t>
            </a:r>
            <a:r>
              <a:rPr lang="en-US" sz="2000" b="1" dirty="0" err="1" smtClean="0">
                <a:solidFill>
                  <a:srgbClr val="FFFF00"/>
                </a:solidFill>
              </a:rPr>
              <a:t>mI.</a:t>
            </a:r>
            <a:r>
              <a:rPr lang="en-US" sz="2000" b="1" dirty="0" smtClean="0">
                <a:solidFill>
                  <a:srgbClr val="FFFF00"/>
                </a:solidFill>
              </a:rPr>
              <a:t> Most authors have opted for following up AD .</a:t>
            </a:r>
            <a:endParaRPr lang="en-US" sz="2000" b="1" dirty="0">
              <a:solidFill>
                <a:srgbClr val="FFFF00"/>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5715000"/>
            <a:ext cx="8839200" cy="1006429"/>
          </a:xfrm>
          <a:prstGeom prst="rect">
            <a:avLst/>
          </a:prstGeom>
        </p:spPr>
        <p:txBody>
          <a:bodyPr wrap="square">
            <a:spAutoFit/>
          </a:bodyPr>
          <a:lstStyle/>
          <a:p>
            <a:r>
              <a:rPr lang="en-US" sz="1980" b="1" i="1" dirty="0" smtClean="0">
                <a:solidFill>
                  <a:srgbClr val="FFFF00"/>
                </a:solidFill>
              </a:rPr>
              <a:t>Reduced NAA and NAA / Cr (reduction of neuronal population); Increased mI and mI / Cr (presence of glial repairers phenomena); The reason mI / NAA is considered the most reliable in the assessment of metabolites in Alzheimer's disease.</a:t>
            </a:r>
            <a:endParaRPr lang="en-US" sz="1980" b="1" i="1" dirty="0">
              <a:solidFill>
                <a:srgbClr val="FFFF00"/>
              </a:solidFill>
            </a:endParaRPr>
          </a:p>
        </p:txBody>
      </p:sp>
      <p:pic>
        <p:nvPicPr>
          <p:cNvPr id="88066" name="Picture 2" descr="http://posterng.netkey.at/esr/viewing/index.php?module=viewimage&amp;task=&amp;maxheight=300&amp;maxwidth=300&amp;mediafile_id=539883&amp;201401012020.gi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724400" y="228600"/>
            <a:ext cx="4267200" cy="5410200"/>
          </a:xfrm>
          <a:prstGeom prst="rect">
            <a:avLst/>
          </a:prstGeom>
          <a:noFill/>
        </p:spPr>
      </p:pic>
      <p:pic>
        <p:nvPicPr>
          <p:cNvPr id="88068" name="Picture 4" descr="http://posterng.netkey.at/esr/viewing/index.php?module=viewimage&amp;task=&amp;maxheight=300&amp;maxwidth=300&amp;mediafile_id=527424&amp;201401011514.gi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8600" y="228600"/>
            <a:ext cx="4495800" cy="5410200"/>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4800" y="0"/>
            <a:ext cx="8610600" cy="5943600"/>
          </a:xfrm>
          <a:prstGeom prst="rect">
            <a:avLst/>
          </a:prstGeom>
          <a:noFill/>
          <a:ln w="9525">
            <a:noFill/>
            <a:miter lim="800000"/>
            <a:headEnd/>
            <a:tailEnd/>
          </a:ln>
          <a:effectLst/>
        </p:spPr>
      </p:pic>
      <p:sp>
        <p:nvSpPr>
          <p:cNvPr id="3" name="Rectangle 2"/>
          <p:cNvSpPr/>
          <p:nvPr/>
        </p:nvSpPr>
        <p:spPr>
          <a:xfrm>
            <a:off x="304800" y="6096000"/>
            <a:ext cx="8839200" cy="461665"/>
          </a:xfrm>
          <a:prstGeom prst="rect">
            <a:avLst/>
          </a:prstGeom>
        </p:spPr>
        <p:txBody>
          <a:bodyPr wrap="square">
            <a:spAutoFit/>
          </a:bodyPr>
          <a:lstStyle/>
          <a:p>
            <a:r>
              <a:rPr lang="en-US" sz="2400" b="1" i="1" dirty="0" smtClean="0">
                <a:solidFill>
                  <a:srgbClr val="FFFF00"/>
                </a:solidFill>
              </a:rPr>
              <a:t>Magnetic resonance spectroscopy (MRS) in Alzheimer's disease. </a:t>
            </a:r>
            <a:endParaRPr lang="en-US" sz="2400" b="1" i="1" dirty="0">
              <a:solidFill>
                <a:srgbClr val="FFFF00"/>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image.slidesharecdn.com/imagingindementiairia2008shillong-12873872155199-phpapp02/95/imaging-in-dementiairia-2008shillong-43-728.jpg?cb=128738782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image.slidesharecdn.com/imagingindementiairia2008shillong-12873872155199-phpapp02/95/imaging-in-dementiairia-2008shillong-44-728.jpg?cb=128738782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image.slidesharecdn.com/imagingindementiairia2008shillong-12873872155199-phpapp02/95/imaging-in-dementiairia-2008shillong-45-728.jpg?cb=128738782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6019800"/>
            <a:ext cx="8991600" cy="830997"/>
          </a:xfrm>
          <a:prstGeom prst="rect">
            <a:avLst/>
          </a:prstGeom>
        </p:spPr>
        <p:txBody>
          <a:bodyPr wrap="square">
            <a:spAutoFit/>
          </a:bodyPr>
          <a:lstStyle/>
          <a:p>
            <a:r>
              <a:rPr lang="en-US" sz="2400" b="1" i="1" dirty="0" smtClean="0">
                <a:solidFill>
                  <a:srgbClr val="FFFF00"/>
                </a:solidFill>
              </a:rPr>
              <a:t>Lewy bodies, and </a:t>
            </a:r>
            <a:r>
              <a:rPr lang="en-US" sz="2400" b="1" i="1" dirty="0" err="1" smtClean="0">
                <a:solidFill>
                  <a:srgbClr val="FFFF00"/>
                </a:solidFill>
              </a:rPr>
              <a:t>corticobasal</a:t>
            </a:r>
            <a:r>
              <a:rPr lang="en-US" sz="2400" b="1" i="1" dirty="0" smtClean="0">
                <a:solidFill>
                  <a:srgbClr val="FFFF00"/>
                </a:solidFill>
              </a:rPr>
              <a:t> degeneration. Therefore we can say that medial temporal lobe atrophy is a important tool for diagnosis .</a:t>
            </a:r>
            <a:endParaRPr lang="en-US" sz="2400" b="1" i="1" dirty="0">
              <a:solidFill>
                <a:srgbClr val="FFFF00"/>
              </a:solidFill>
            </a:endParaRPr>
          </a:p>
        </p:txBody>
      </p:sp>
      <p:pic>
        <p:nvPicPr>
          <p:cNvPr id="89090" name="Picture 2" descr="http://teddybrain.files.wordpress.com/2012/12/20121231-105226.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 y="152400"/>
            <a:ext cx="8839200" cy="57912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descr="http://image.slidesharecdn.com/dementiaoverview-120826092753-phpapp01/95/dementia-overview-5-728.jpg?cb=134599251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image.slidesharecdn.com/imagingindementiairia2008shillong-12873872155199-phpapp02/95/imaging-in-dementiairia-2008shillong-46-728.jpg?cb=128738782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image.slidesharecdn.com/imagingindementiairia2008shillong-12873872155199-phpapp02/95/imaging-in-dementiairia-2008shillong-47-728.jpg?cb=128738782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descr="http://dualibra.com/wp-content/uploads/2012/04/037800~1/Part%2016.%20Neurologic%20Disorders/Section%202.%20Diseases%20of%20the%20Central%20Nervous%20System/365_files/loadBinary_01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14400" y="0"/>
            <a:ext cx="7239000" cy="4343400"/>
          </a:xfrm>
          <a:prstGeom prst="rect">
            <a:avLst/>
          </a:prstGeom>
          <a:noFill/>
        </p:spPr>
      </p:pic>
      <p:sp>
        <p:nvSpPr>
          <p:cNvPr id="3" name="Rectangle 2"/>
          <p:cNvSpPr/>
          <p:nvPr/>
        </p:nvSpPr>
        <p:spPr>
          <a:xfrm>
            <a:off x="152400" y="4343400"/>
            <a:ext cx="8839200" cy="2505301"/>
          </a:xfrm>
          <a:prstGeom prst="rect">
            <a:avLst/>
          </a:prstGeom>
        </p:spPr>
        <p:txBody>
          <a:bodyPr wrap="square">
            <a:spAutoFit/>
          </a:bodyPr>
          <a:lstStyle/>
          <a:p>
            <a:r>
              <a:rPr lang="en-US" sz="1960" b="1" i="1" dirty="0" smtClean="0">
                <a:solidFill>
                  <a:srgbClr val="FFFF00"/>
                </a:solidFill>
              </a:rPr>
              <a:t>Frontotemporal dementia (FTD). Coronal MRI sections from one patient with frontally predominant FTD (left) and another with temporally predominant FTD (right). Prominent atrophy affecting the frontal gyri (white arrows) is present in frontally predominant FTD, particularly affecting the right frontal region; note also the thinning of the corpus callosum superior to the lateral ventricles. This patient presented with disinhibition and antisocial behavior. In the temporally predominant patient, severe atrophy in the left temporal lobe (open arrows) and </a:t>
            </a:r>
            <a:r>
              <a:rPr lang="en-US" sz="1960" b="1" i="1" dirty="0" err="1" smtClean="0">
                <a:solidFill>
                  <a:srgbClr val="FFFF00"/>
                </a:solidFill>
              </a:rPr>
              <a:t>amygdala</a:t>
            </a:r>
            <a:r>
              <a:rPr lang="en-US" sz="1960" b="1" i="1" dirty="0" smtClean="0">
                <a:solidFill>
                  <a:srgbClr val="FFFF00"/>
                </a:solidFill>
              </a:rPr>
              <a:t> (white arrowheads) is present; this patient presented with progressive aphasia</a:t>
            </a:r>
            <a:endParaRPr lang="en-US" sz="1960" b="1" i="1" dirty="0">
              <a:solidFill>
                <a:srgbClr val="FFFF00"/>
              </a:solidFil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http://image.slidesharecdn.com/imagingindementiairia2008shillong-12873872155199-phpapp02/95/imaging-in-dementiairia-2008shillong-50-728.jpg?cb=128738782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4114800" cy="6858000"/>
          </a:xfrm>
          <a:prstGeom prst="rect">
            <a:avLst/>
          </a:prstGeom>
          <a:noFill/>
        </p:spPr>
      </p:pic>
      <p:pic>
        <p:nvPicPr>
          <p:cNvPr id="57348" name="Picture 4" descr="http://www.scielo.br/img/fbpe/anp/v57n2a/1481f1.gif"/>
          <p:cNvPicPr>
            <a:picLocks noChangeAspect="1" noChangeArrowheads="1"/>
          </p:cNvPicPr>
          <p:nvPr/>
        </p:nvPicPr>
        <p:blipFill>
          <a:blip r:embed="rId3"/>
          <a:srcRect/>
          <a:stretch>
            <a:fillRect/>
          </a:stretch>
        </p:blipFill>
        <p:spPr bwMode="auto">
          <a:xfrm>
            <a:off x="4114800" y="0"/>
            <a:ext cx="5029200" cy="6858000"/>
          </a:xfrm>
          <a:prstGeom prst="rect">
            <a:avLst/>
          </a:prstGeom>
          <a:noFill/>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image.slidesharecdn.com/imagingindementiairia2008shillong-12873872155199-phpapp02/95/imaging-in-dementiairia-2008shillong-49-728.jpg?cb=128738782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descr="http://www.scielo.br/img/fbpe/anp/v57n2a/1481f3.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descr="http://www.auntminnie.com/user/images/content_images/ref_ncm/2008_12_02_14_21_02_540_ALS_Image1_resized.jpg"/>
          <p:cNvPicPr>
            <a:picLocks noChangeAspect="1" noChangeArrowheads="1"/>
          </p:cNvPicPr>
          <p:nvPr/>
        </p:nvPicPr>
        <p:blipFill>
          <a:blip r:embed="rId2"/>
          <a:srcRect/>
          <a:stretch>
            <a:fillRect/>
          </a:stretch>
        </p:blipFill>
        <p:spPr bwMode="auto">
          <a:xfrm>
            <a:off x="0" y="0"/>
            <a:ext cx="9144000" cy="5410200"/>
          </a:xfrm>
          <a:prstGeom prst="rect">
            <a:avLst/>
          </a:prstGeom>
          <a:noFill/>
        </p:spPr>
      </p:pic>
      <p:sp>
        <p:nvSpPr>
          <p:cNvPr id="3" name="Rectangle 2"/>
          <p:cNvSpPr/>
          <p:nvPr/>
        </p:nvSpPr>
        <p:spPr>
          <a:xfrm>
            <a:off x="152400" y="5410200"/>
            <a:ext cx="8686800" cy="1323439"/>
          </a:xfrm>
          <a:prstGeom prst="rect">
            <a:avLst/>
          </a:prstGeom>
        </p:spPr>
        <p:txBody>
          <a:bodyPr wrap="square">
            <a:spAutoFit/>
          </a:bodyPr>
          <a:lstStyle/>
          <a:p>
            <a:r>
              <a:rPr lang="en-US" sz="2000" b="1" i="1" dirty="0" smtClean="0">
                <a:solidFill>
                  <a:srgbClr val="FFFF00"/>
                </a:solidFill>
              </a:rPr>
              <a:t>Frontotemporal dementia, there is severely reduced FDG activity in the bilateral anterior temporal, bilateral frontal, and bilateral anterior parietal regions. Mild to moderate to decreased FDG uptake is most noted in mid to posterior temporal and regions. This finding is consistent with frontotemporal dementia.</a:t>
            </a:r>
            <a:endParaRPr lang="en-US" sz="2000" b="1" dirty="0">
              <a:solidFill>
                <a:srgbClr val="FFFF00"/>
              </a:solidFil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image.slidesharecdn.com/imagingindementiairia2008shillong-12873872155199-phpapp02/95/imaging-in-dementiairia-2008shillong-48-728.jpg?cb=128738782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image.slidesharecdn.com/12dementiappt3045/95/12dementiappt-19-728.jpg?cb=1291631109"/>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0" y="0"/>
            <a:ext cx="7620000" cy="6858000"/>
          </a:xfrm>
          <a:prstGeom prst="rect">
            <a:avLst/>
          </a:prstGeom>
          <a:noFill/>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descr="http://upload.wikimedia.org/wikipedia/commons/f/fd/Pick%27s_disease.png"/>
          <p:cNvPicPr>
            <a:picLocks noChangeAspect="1" noChangeArrowheads="1"/>
          </p:cNvPicPr>
          <p:nvPr/>
        </p:nvPicPr>
        <p:blipFill>
          <a:blip r:embed="rId2"/>
          <a:srcRect/>
          <a:stretch>
            <a:fillRect/>
          </a:stretch>
        </p:blipFill>
        <p:spPr bwMode="auto">
          <a:xfrm>
            <a:off x="0" y="0"/>
            <a:ext cx="9144000" cy="6019800"/>
          </a:xfrm>
          <a:prstGeom prst="rect">
            <a:avLst/>
          </a:prstGeom>
          <a:noFill/>
        </p:spPr>
      </p:pic>
      <p:sp>
        <p:nvSpPr>
          <p:cNvPr id="3" name="Rectangle 2"/>
          <p:cNvSpPr/>
          <p:nvPr/>
        </p:nvSpPr>
        <p:spPr>
          <a:xfrm>
            <a:off x="1905000" y="6172200"/>
            <a:ext cx="5451685" cy="523220"/>
          </a:xfrm>
          <a:prstGeom prst="rect">
            <a:avLst/>
          </a:prstGeom>
        </p:spPr>
        <p:txBody>
          <a:bodyPr wrap="none">
            <a:spAutoFit/>
          </a:bodyPr>
          <a:lstStyle/>
          <a:p>
            <a:r>
              <a:rPr lang="en-US" sz="2800" b="1" i="1" dirty="0" smtClean="0">
                <a:solidFill>
                  <a:srgbClr val="FFFF00"/>
                </a:solidFill>
              </a:rPr>
              <a:t>Pick's disease with cortical atrophy.</a:t>
            </a:r>
            <a:endParaRPr lang="en-US" sz="2800" b="1" i="1" dirty="0">
              <a:solidFill>
                <a:srgbClr val="FFFF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descr="http://journalweek.com/wp-content/uploads/2014/03/dementia2.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descr="http://image.slidesharecdn.com/12dementiappt3045/95/12dementiappt-20-728.jpg?cb=1291631109"/>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14400" y="0"/>
            <a:ext cx="7391400" cy="6858000"/>
          </a:xfrm>
          <a:prstGeom prst="rect">
            <a:avLst/>
          </a:prstGeom>
          <a:noFill/>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image.slidesharecdn.com/vasculardementiawebinarmarch2014ver3-140317215417-phpapp02/95/vascular-dementia-and-mixed-dementia-11-638.jpg?cb=1395111318"/>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image.slidesharecdn.com/vasculardementiawebinarmarch2014ver3-140317215417-phpapp02/95/vascular-dementia-and-mixed-dementia-13-638.jpg?cb=1395111318"/>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mage.slidesharecdn.com/vasculardementiawebinarmarch2014ver3-140317215417-phpapp02/95/vascular-dementia-and-mixed-dementia-14-638.jpg?cb=1395111318"/>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4419600" cy="6858000"/>
          </a:xfrm>
          <a:prstGeom prst="rect">
            <a:avLst/>
          </a:prstGeom>
          <a:noFill/>
        </p:spPr>
      </p:pic>
      <p:pic>
        <p:nvPicPr>
          <p:cNvPr id="1028" name="Picture 4" descr="http://image.slidesharecdn.com/vasculardementiawebinarmarch2014ver3-140317215417-phpapp02/95/vascular-dementia-and-mixed-dementia-15-638.jpg?cb=1395111318"/>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19600" y="0"/>
            <a:ext cx="4724400" cy="6858000"/>
          </a:xfrm>
          <a:prstGeom prst="rect">
            <a:avLst/>
          </a:prstGeom>
          <a:noFill/>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
          <p:cNvPicPr>
            <a:picLocks noChangeAspect="1" noChangeArrowheads="1"/>
          </p:cNvPicPr>
          <p:nvPr/>
        </p:nvPicPr>
        <p:blipFill>
          <a:blip r:embed="rId2"/>
          <a:srcRect/>
          <a:stretch>
            <a:fillRect/>
          </a:stretch>
        </p:blipFill>
        <p:spPr bwMode="auto">
          <a:xfrm>
            <a:off x="304800" y="0"/>
            <a:ext cx="8458200" cy="6248400"/>
          </a:xfrm>
          <a:prstGeom prst="rect">
            <a:avLst/>
          </a:prstGeom>
          <a:noFill/>
        </p:spPr>
      </p:pic>
      <p:sp>
        <p:nvSpPr>
          <p:cNvPr id="3" name="Rectangle 2"/>
          <p:cNvSpPr/>
          <p:nvPr/>
        </p:nvSpPr>
        <p:spPr>
          <a:xfrm>
            <a:off x="152400" y="6324600"/>
            <a:ext cx="8991600" cy="446276"/>
          </a:xfrm>
          <a:prstGeom prst="rect">
            <a:avLst/>
          </a:prstGeom>
        </p:spPr>
        <p:txBody>
          <a:bodyPr wrap="square">
            <a:spAutoFit/>
          </a:bodyPr>
          <a:lstStyle/>
          <a:p>
            <a:r>
              <a:rPr lang="en-US" sz="2300" b="1" i="1" dirty="0" smtClean="0">
                <a:solidFill>
                  <a:srgbClr val="FFFF00"/>
                </a:solidFill>
              </a:rPr>
              <a:t>Acute PCA infarction involving the medial temporal lobe with dementia. </a:t>
            </a:r>
            <a:endParaRPr lang="en-US" sz="2300" b="1" dirty="0">
              <a:solidFill>
                <a:srgbClr val="FFFF00"/>
              </a:solidFill>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Axial FLAIR or fluid-attenuated inversion recovery image (a, b &amp; c) and T2 weighted (d) brain MRI from patients with CADASIL.">
            <a:hlinkClick r:id=""/>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9600" y="0"/>
            <a:ext cx="8153400" cy="6096000"/>
          </a:xfrm>
          <a:prstGeom prst="rect">
            <a:avLst/>
          </a:prstGeom>
          <a:noFill/>
        </p:spPr>
      </p:pic>
      <p:sp>
        <p:nvSpPr>
          <p:cNvPr id="3" name="Rectangle 2"/>
          <p:cNvSpPr/>
          <p:nvPr/>
        </p:nvSpPr>
        <p:spPr>
          <a:xfrm>
            <a:off x="152400" y="6172201"/>
            <a:ext cx="8839200" cy="507831"/>
          </a:xfrm>
          <a:prstGeom prst="rect">
            <a:avLst/>
          </a:prstGeom>
        </p:spPr>
        <p:txBody>
          <a:bodyPr wrap="square">
            <a:spAutoFit/>
          </a:bodyPr>
          <a:lstStyle/>
          <a:p>
            <a:r>
              <a:rPr lang="en-US" sz="2700" b="1" i="1" dirty="0" smtClean="0">
                <a:solidFill>
                  <a:srgbClr val="FFFF00"/>
                </a:solidFill>
              </a:rPr>
              <a:t>Vascular dementia with white matter leukoencephalopathy.</a:t>
            </a:r>
            <a:endParaRPr lang="en-US" sz="2700" b="1" i="1" dirty="0">
              <a:solidFill>
                <a:srgbClr val="FFFF00"/>
              </a:solidFill>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2" descr="."/>
          <p:cNvPicPr>
            <a:picLocks noChangeAspect="1" noChangeArrowheads="1"/>
          </p:cNvPicPr>
          <p:nvPr/>
        </p:nvPicPr>
        <p:blipFill>
          <a:blip r:embed="rId2"/>
          <a:srcRect/>
          <a:stretch>
            <a:fillRect/>
          </a:stretch>
        </p:blipFill>
        <p:spPr bwMode="auto">
          <a:xfrm>
            <a:off x="533400" y="0"/>
            <a:ext cx="8077200" cy="6248400"/>
          </a:xfrm>
          <a:prstGeom prst="rect">
            <a:avLst/>
          </a:prstGeom>
          <a:noFill/>
        </p:spPr>
      </p:pic>
      <p:sp>
        <p:nvSpPr>
          <p:cNvPr id="3" name="Rectangle 2"/>
          <p:cNvSpPr/>
          <p:nvPr/>
        </p:nvSpPr>
        <p:spPr>
          <a:xfrm>
            <a:off x="152400" y="6324600"/>
            <a:ext cx="8839200" cy="430887"/>
          </a:xfrm>
          <a:prstGeom prst="rect">
            <a:avLst/>
          </a:prstGeom>
        </p:spPr>
        <p:txBody>
          <a:bodyPr wrap="square">
            <a:spAutoFit/>
          </a:bodyPr>
          <a:lstStyle/>
          <a:p>
            <a:r>
              <a:rPr lang="en-US" sz="2200" b="1" i="1" dirty="0" smtClean="0">
                <a:solidFill>
                  <a:srgbClr val="FFFF00"/>
                </a:solidFill>
              </a:rPr>
              <a:t>T2* images demonstrate multiple lobar microbleeds in a patient with CAA.</a:t>
            </a:r>
            <a:endParaRPr lang="en-US" sz="2200" b="1" i="1" dirty="0">
              <a:solidFill>
                <a:srgbClr val="FFFF00"/>
              </a:solidFill>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img.medscape.com/fullsize/migrated/582/032/sin582032.fig4.gif"/>
          <p:cNvPicPr>
            <a:picLocks noChangeAspect="1" noChangeArrowheads="1"/>
          </p:cNvPicPr>
          <p:nvPr/>
        </p:nvPicPr>
        <p:blipFill>
          <a:blip r:embed="rId2" cstate="email">
            <a:extLst>
              <a:ext uri="{28A0092B-C50C-407E-A947-70E740481C1C}">
                <a14:useLocalDpi xmlns:a14="http://schemas.microsoft.com/office/drawing/2010/main"/>
              </a:ext>
            </a:extLst>
          </a:blip>
          <a:srcRect t="4980" b="3734"/>
          <a:stretch>
            <a:fillRect/>
          </a:stretch>
        </p:blipFill>
        <p:spPr bwMode="auto">
          <a:xfrm>
            <a:off x="914400" y="0"/>
            <a:ext cx="7391400" cy="6019800"/>
          </a:xfrm>
          <a:prstGeom prst="rect">
            <a:avLst/>
          </a:prstGeom>
          <a:noFill/>
        </p:spPr>
      </p:pic>
      <p:sp>
        <p:nvSpPr>
          <p:cNvPr id="3" name="Rectangle 2"/>
          <p:cNvSpPr/>
          <p:nvPr/>
        </p:nvSpPr>
        <p:spPr>
          <a:xfrm>
            <a:off x="381000" y="6096000"/>
            <a:ext cx="8229600" cy="584775"/>
          </a:xfrm>
          <a:prstGeom prst="rect">
            <a:avLst/>
          </a:prstGeom>
        </p:spPr>
        <p:txBody>
          <a:bodyPr wrap="square">
            <a:spAutoFit/>
          </a:bodyPr>
          <a:lstStyle/>
          <a:p>
            <a:r>
              <a:rPr lang="en-US" sz="3200" b="1" i="1" dirty="0" smtClean="0">
                <a:solidFill>
                  <a:srgbClr val="FFFF00"/>
                </a:solidFill>
              </a:rPr>
              <a:t>Vascular dementia with white matter ischemia. </a:t>
            </a:r>
            <a:endParaRPr lang="en-US" sz="3200" b="1" i="1" dirty="0">
              <a:solidFill>
                <a:srgbClr val="FFFF00"/>
              </a:solidFill>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t0.gstatic.com/images?q=tbn:ANd9GcTWYTB1xqlPouO78pQrm8EI3nDx02B2j5d3Z9rxR2s3f5W3EULcLA">
            <a:hlinkClick r:id="rId2"/>
          </p:cNvPr>
          <p:cNvPicPr>
            <a:picLocks noChangeAspect="1" noChangeArrowheads="1"/>
          </p:cNvPicPr>
          <p:nvPr/>
        </p:nvPicPr>
        <p:blipFill>
          <a:blip r:embed="rId3"/>
          <a:srcRect/>
          <a:stretch>
            <a:fillRect/>
          </a:stretch>
        </p:blipFill>
        <p:spPr bwMode="auto">
          <a:xfrm>
            <a:off x="381000" y="0"/>
            <a:ext cx="8458200" cy="6172200"/>
          </a:xfrm>
          <a:prstGeom prst="rect">
            <a:avLst/>
          </a:prstGeom>
          <a:noFill/>
        </p:spPr>
      </p:pic>
      <p:sp>
        <p:nvSpPr>
          <p:cNvPr id="3" name="Rectangle 2"/>
          <p:cNvSpPr/>
          <p:nvPr/>
        </p:nvSpPr>
        <p:spPr>
          <a:xfrm>
            <a:off x="152400" y="6248400"/>
            <a:ext cx="8763000" cy="461665"/>
          </a:xfrm>
          <a:prstGeom prst="rect">
            <a:avLst/>
          </a:prstGeom>
        </p:spPr>
        <p:txBody>
          <a:bodyPr wrap="square">
            <a:spAutoFit/>
          </a:bodyPr>
          <a:lstStyle/>
          <a:p>
            <a:r>
              <a:rPr lang="en-US" sz="2400" b="1" i="1" dirty="0" smtClean="0">
                <a:solidFill>
                  <a:srgbClr val="FFFF00"/>
                </a:solidFill>
              </a:rPr>
              <a:t>Vascular dementia with white matter chronic low grade ischemia.</a:t>
            </a:r>
            <a:endParaRPr lang="en-US" sz="2400" b="1" i="1" dirty="0">
              <a:solidFill>
                <a:srgbClr val="FFFF00"/>
              </a:solidFill>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http://image.slidesharecdn.com/imagingindementiairia2008shillong-12873872155199-phpapp02/95/imaging-in-dementiairia-2008shillong-51-728.jpg?cb=128738782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descr="Types of Dementia: Alzheimer's disease is the primary cause of dementia in at least 55% of cases and the secondary cause in another 20% or more."/>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descr="http://image.slidesharecdn.com/imagingindementiairia2008shillong-12873872155199-phpapp02/95/imaging-in-dementiairia-2008shillong-52-728.jpg?cb=1287387824"/>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obscure basal ganglia and focal cerebral edema ct"/>
          <p:cNvPicPr>
            <a:picLocks noChangeAspect="1" noChangeArrowheads="1"/>
          </p:cNvPicPr>
          <p:nvPr/>
        </p:nvPicPr>
        <p:blipFill>
          <a:blip r:embed="rId2"/>
          <a:srcRect/>
          <a:stretch>
            <a:fillRect/>
          </a:stretch>
        </p:blipFill>
        <p:spPr bwMode="auto">
          <a:xfrm>
            <a:off x="685800" y="0"/>
            <a:ext cx="7924800" cy="6096000"/>
          </a:xfrm>
          <a:prstGeom prst="rect">
            <a:avLst/>
          </a:prstGeom>
          <a:noFill/>
        </p:spPr>
      </p:pic>
      <p:sp>
        <p:nvSpPr>
          <p:cNvPr id="3" name="Rectangle 2"/>
          <p:cNvSpPr/>
          <p:nvPr/>
        </p:nvSpPr>
        <p:spPr>
          <a:xfrm>
            <a:off x="1524000" y="6172200"/>
            <a:ext cx="5789790" cy="584775"/>
          </a:xfrm>
          <a:prstGeom prst="rect">
            <a:avLst/>
          </a:prstGeom>
        </p:spPr>
        <p:txBody>
          <a:bodyPr wrap="square">
            <a:spAutoFit/>
          </a:bodyPr>
          <a:lstStyle/>
          <a:p>
            <a:r>
              <a:rPr lang="en-US" sz="3200" b="1" i="1" dirty="0" smtClean="0">
                <a:solidFill>
                  <a:srgbClr val="FFFF00"/>
                </a:solidFill>
              </a:rPr>
              <a:t>Cerebral ischemia with dementia</a:t>
            </a:r>
            <a:endParaRPr lang="en-US" sz="3200" b="1" i="1" dirty="0">
              <a:solidFill>
                <a:srgbClr val="FFFF00"/>
              </a:solidFill>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descr="https://encrypted-tbn3.gstatic.com/images?q=tbn:ANd9GcTu-nAGhUVc5NQ8A4qBKqxOweYD9bVjMtlvOStb8FxRImMEBn6uiw">
            <a:hlinkClick r:id="rId2"/>
          </p:cNvPr>
          <p:cNvPicPr>
            <a:picLocks noChangeAspect="1" noChangeArrowheads="1"/>
          </p:cNvPicPr>
          <p:nvPr/>
        </p:nvPicPr>
        <p:blipFill>
          <a:blip r:embed="rId3"/>
          <a:srcRect/>
          <a:stretch>
            <a:fillRect/>
          </a:stretch>
        </p:blipFill>
        <p:spPr bwMode="auto">
          <a:xfrm>
            <a:off x="304800" y="0"/>
            <a:ext cx="8534400" cy="6172200"/>
          </a:xfrm>
          <a:prstGeom prst="rect">
            <a:avLst/>
          </a:prstGeom>
          <a:noFill/>
        </p:spPr>
      </p:pic>
      <p:sp>
        <p:nvSpPr>
          <p:cNvPr id="3" name="Rectangle 2"/>
          <p:cNvSpPr/>
          <p:nvPr/>
        </p:nvSpPr>
        <p:spPr>
          <a:xfrm>
            <a:off x="1905000" y="6273225"/>
            <a:ext cx="5898794" cy="584775"/>
          </a:xfrm>
          <a:prstGeom prst="rect">
            <a:avLst/>
          </a:prstGeom>
        </p:spPr>
        <p:txBody>
          <a:bodyPr wrap="none">
            <a:spAutoFit/>
          </a:bodyPr>
          <a:lstStyle/>
          <a:p>
            <a:r>
              <a:rPr lang="en-US" sz="3200" b="1" i="1" dirty="0" smtClean="0">
                <a:solidFill>
                  <a:srgbClr val="FFFF00"/>
                </a:solidFill>
              </a:rPr>
              <a:t>Cerebral ischemia with dementia.</a:t>
            </a:r>
            <a:endParaRPr lang="en-US" sz="3200" b="1" i="1" dirty="0">
              <a:solidFill>
                <a:srgbClr val="FFFF00"/>
              </a:solidFill>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2" descr="."/>
          <p:cNvPicPr>
            <a:picLocks noChangeAspect="1" noChangeArrowheads="1"/>
          </p:cNvPicPr>
          <p:nvPr/>
        </p:nvPicPr>
        <p:blipFill>
          <a:blip r:embed="rId2"/>
          <a:srcRect/>
          <a:stretch>
            <a:fillRect/>
          </a:stretch>
        </p:blipFill>
        <p:spPr bwMode="auto">
          <a:xfrm>
            <a:off x="228600" y="0"/>
            <a:ext cx="8686800" cy="6096000"/>
          </a:xfrm>
          <a:prstGeom prst="rect">
            <a:avLst/>
          </a:prstGeom>
          <a:noFill/>
        </p:spPr>
      </p:pic>
      <p:sp>
        <p:nvSpPr>
          <p:cNvPr id="3" name="Rectangle 2"/>
          <p:cNvSpPr/>
          <p:nvPr/>
        </p:nvSpPr>
        <p:spPr>
          <a:xfrm>
            <a:off x="1676400" y="6172200"/>
            <a:ext cx="5842625" cy="523220"/>
          </a:xfrm>
          <a:prstGeom prst="rect">
            <a:avLst/>
          </a:prstGeom>
        </p:spPr>
        <p:txBody>
          <a:bodyPr wrap="none">
            <a:spAutoFit/>
          </a:bodyPr>
          <a:lstStyle/>
          <a:p>
            <a:r>
              <a:rPr lang="en-US" sz="2800" b="1" i="1" dirty="0" smtClean="0">
                <a:solidFill>
                  <a:srgbClr val="FFFF00"/>
                </a:solidFill>
              </a:rPr>
              <a:t>Traumatic brain injury with dementia.</a:t>
            </a:r>
            <a:endParaRPr lang="en-US" sz="2800" b="1" dirty="0">
              <a:solidFill>
                <a:srgbClr val="FFFF00"/>
              </a:solidFill>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descr="http://www.mpin-koeln.mpg.de/uploads/pics/AG1_Abb3_landscape_tiff.jpg">
            <a:hlinkClick r:id="rId2"/>
          </p:cNvPr>
          <p:cNvPicPr>
            <a:picLocks noChangeAspect="1" noChangeArrowheads="1"/>
          </p:cNvPicPr>
          <p:nvPr/>
        </p:nvPicPr>
        <p:blipFill>
          <a:blip r:embed="rId3"/>
          <a:srcRect/>
          <a:stretch>
            <a:fillRect/>
          </a:stretch>
        </p:blipFill>
        <p:spPr bwMode="auto">
          <a:xfrm>
            <a:off x="0" y="0"/>
            <a:ext cx="9144000" cy="6248400"/>
          </a:xfrm>
          <a:prstGeom prst="rect">
            <a:avLst/>
          </a:prstGeom>
          <a:noFill/>
        </p:spPr>
      </p:pic>
      <p:sp>
        <p:nvSpPr>
          <p:cNvPr id="3" name="Rectangle 2"/>
          <p:cNvSpPr/>
          <p:nvPr/>
        </p:nvSpPr>
        <p:spPr>
          <a:xfrm>
            <a:off x="1066800" y="6248400"/>
            <a:ext cx="6337441" cy="523220"/>
          </a:xfrm>
          <a:prstGeom prst="rect">
            <a:avLst/>
          </a:prstGeom>
        </p:spPr>
        <p:txBody>
          <a:bodyPr wrap="square">
            <a:spAutoFit/>
          </a:bodyPr>
          <a:lstStyle/>
          <a:p>
            <a:r>
              <a:rPr lang="en-US" sz="2800" b="1" i="1" dirty="0" smtClean="0">
                <a:solidFill>
                  <a:srgbClr val="FFFF00"/>
                </a:solidFill>
              </a:rPr>
              <a:t>Chronic cerebral ischemia with dementia.</a:t>
            </a:r>
            <a:endParaRPr lang="en-US" sz="2800" b="1" i="1" dirty="0">
              <a:solidFill>
                <a:srgbClr val="FFFF00"/>
              </a:solidFill>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28600"/>
            <a:ext cx="8763000" cy="4278094"/>
          </a:xfrm>
          <a:prstGeom prst="rect">
            <a:avLst/>
          </a:prstGeom>
        </p:spPr>
        <p:txBody>
          <a:bodyPr wrap="square">
            <a:spAutoFit/>
          </a:bodyPr>
          <a:lstStyle/>
          <a:p>
            <a:pPr algn="ctr"/>
            <a:r>
              <a:rPr lang="en-US" sz="3200" b="1" i="1" dirty="0" smtClean="0">
                <a:solidFill>
                  <a:srgbClr val="FF0000"/>
                </a:solidFill>
              </a:rPr>
              <a:t>Creutzfeldt-Jakob disease (CJD)</a:t>
            </a:r>
          </a:p>
          <a:p>
            <a:r>
              <a:rPr lang="en-US" sz="2400" b="1" i="1" dirty="0" smtClean="0">
                <a:solidFill>
                  <a:srgbClr val="FFFF00"/>
                </a:solidFill>
              </a:rPr>
              <a:t>CJD is a very rare and incurable neurodegenerative disease, caused by a unique type of infectious agent called a </a:t>
            </a:r>
            <a:r>
              <a:rPr lang="en-US" sz="2400" b="1" i="1" dirty="0" err="1" smtClean="0">
                <a:solidFill>
                  <a:srgbClr val="FFFF00"/>
                </a:solidFill>
              </a:rPr>
              <a:t>prion</a:t>
            </a:r>
            <a:r>
              <a:rPr lang="en-US" sz="2400" b="1" i="1" dirty="0" smtClean="0">
                <a:solidFill>
                  <a:srgbClr val="FFFF00"/>
                </a:solidFill>
              </a:rPr>
              <a:t>.</a:t>
            </a:r>
            <a:br>
              <a:rPr lang="en-US" sz="2400" b="1" i="1" dirty="0" smtClean="0">
                <a:solidFill>
                  <a:srgbClr val="FFFF00"/>
                </a:solidFill>
              </a:rPr>
            </a:br>
            <a:r>
              <a:rPr lang="en-US" sz="2400" b="1" i="1" dirty="0" smtClean="0">
                <a:solidFill>
                  <a:srgbClr val="FFFF00"/>
                </a:solidFill>
              </a:rPr>
              <a:t>The first symptom of CJD is rapidly progressive dementia, leading to memory loss, personality changes and hallucinations.</a:t>
            </a:r>
            <a:br>
              <a:rPr lang="en-US" sz="2400" b="1" i="1" dirty="0" smtClean="0">
                <a:solidFill>
                  <a:srgbClr val="FFFF00"/>
                </a:solidFill>
              </a:rPr>
            </a:br>
            <a:r>
              <a:rPr lang="en-US" sz="2400" b="1" i="1" dirty="0" smtClean="0">
                <a:solidFill>
                  <a:srgbClr val="FFFF00"/>
                </a:solidFill>
              </a:rPr>
              <a:t>The disease is characterized by spongiform changes in the cortical and subcortical gray matter, with loss of neurons and replacement by gliosis.</a:t>
            </a:r>
            <a:br>
              <a:rPr lang="en-US" sz="2400" b="1" i="1" dirty="0" smtClean="0">
                <a:solidFill>
                  <a:srgbClr val="FFFF00"/>
                </a:solidFill>
              </a:rPr>
            </a:br>
            <a:r>
              <a:rPr lang="en-US" sz="2400" b="1" i="1" dirty="0" smtClean="0">
                <a:solidFill>
                  <a:srgbClr val="FFFF00"/>
                </a:solidFill>
              </a:rPr>
              <a:t>The abnormalities can sometimes be detected on FLAIR, but are most conspicuous on DWI sequences, affecting either the striatum, the neo-cortex, or a combination of both. </a:t>
            </a:r>
            <a:endParaRPr lang="en-US" sz="2400" b="1" i="1" dirty="0">
              <a:solidFill>
                <a:srgbClr val="FFFF00"/>
              </a:solidFill>
            </a:endParaRPr>
          </a:p>
        </p:txBody>
      </p:sp>
      <p:sp>
        <p:nvSpPr>
          <p:cNvPr id="3" name="Rectangle 2"/>
          <p:cNvSpPr/>
          <p:nvPr/>
        </p:nvSpPr>
        <p:spPr>
          <a:xfrm>
            <a:off x="152400" y="4495800"/>
            <a:ext cx="8839200" cy="2062103"/>
          </a:xfrm>
          <a:prstGeom prst="rect">
            <a:avLst/>
          </a:prstGeom>
        </p:spPr>
        <p:txBody>
          <a:bodyPr wrap="square">
            <a:spAutoFit/>
          </a:bodyPr>
          <a:lstStyle/>
          <a:p>
            <a:r>
              <a:rPr lang="en-US" sz="3200" b="1" i="1" dirty="0" smtClean="0">
                <a:solidFill>
                  <a:srgbClr val="FF0000"/>
                </a:solidFill>
              </a:rPr>
              <a:t>New variant CJD</a:t>
            </a:r>
            <a:r>
              <a:rPr lang="en-US" sz="2400" b="1" i="1" dirty="0" smtClean="0">
                <a:solidFill>
                  <a:srgbClr val="FFFF00"/>
                </a:solidFill>
              </a:rPr>
              <a:t/>
            </a:r>
            <a:br>
              <a:rPr lang="en-US" sz="2400" b="1" i="1" dirty="0" smtClean="0">
                <a:solidFill>
                  <a:srgbClr val="FFFF00"/>
                </a:solidFill>
              </a:rPr>
            </a:br>
            <a:r>
              <a:rPr lang="en-US" sz="2400" b="1" i="1" dirty="0" smtClean="0">
                <a:solidFill>
                  <a:srgbClr val="FFFF00"/>
                </a:solidFill>
              </a:rPr>
              <a:t>New variant of CJD is also known as the 'mad cow disease.</a:t>
            </a:r>
            <a:br>
              <a:rPr lang="en-US" sz="2400" b="1" i="1" dirty="0" smtClean="0">
                <a:solidFill>
                  <a:srgbClr val="FFFF00"/>
                </a:solidFill>
              </a:rPr>
            </a:br>
            <a:r>
              <a:rPr lang="en-US" sz="2400" b="1" i="1" dirty="0" smtClean="0">
                <a:solidFill>
                  <a:srgbClr val="FFFF00"/>
                </a:solidFill>
              </a:rPr>
              <a:t>It is a disease fortunately hardly encountered anymore.</a:t>
            </a:r>
            <a:br>
              <a:rPr lang="en-US" sz="2400" b="1" i="1" dirty="0" smtClean="0">
                <a:solidFill>
                  <a:srgbClr val="FFFF00"/>
                </a:solidFill>
              </a:rPr>
            </a:br>
            <a:r>
              <a:rPr lang="en-US" sz="2400" b="1" i="1" dirty="0" smtClean="0">
                <a:solidFill>
                  <a:srgbClr val="FFFF00"/>
                </a:solidFill>
              </a:rPr>
              <a:t>In this variant the changes are seen in the posterior part of the thalamus, called the pulvinar.</a:t>
            </a:r>
            <a:endParaRPr lang="en-US" sz="2400" b="1" i="1" dirty="0">
              <a:solidFill>
                <a:srgbClr val="FFFF00"/>
              </a:solidFill>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Picture 2" descr="."/>
          <p:cNvPicPr>
            <a:picLocks noChangeAspect="1" noChangeArrowheads="1"/>
          </p:cNvPicPr>
          <p:nvPr/>
        </p:nvPicPr>
        <p:blipFill>
          <a:blip r:embed="rId2"/>
          <a:srcRect/>
          <a:stretch>
            <a:fillRect/>
          </a:stretch>
        </p:blipFill>
        <p:spPr bwMode="auto">
          <a:xfrm>
            <a:off x="533400" y="228600"/>
            <a:ext cx="8229600" cy="5943600"/>
          </a:xfrm>
          <a:prstGeom prst="rect">
            <a:avLst/>
          </a:prstGeom>
          <a:noFill/>
        </p:spPr>
      </p:pic>
      <p:sp>
        <p:nvSpPr>
          <p:cNvPr id="3" name="Rectangle 2"/>
          <p:cNvSpPr/>
          <p:nvPr/>
        </p:nvSpPr>
        <p:spPr>
          <a:xfrm>
            <a:off x="152400" y="6248400"/>
            <a:ext cx="8839200" cy="400110"/>
          </a:xfrm>
          <a:prstGeom prst="rect">
            <a:avLst/>
          </a:prstGeom>
        </p:spPr>
        <p:txBody>
          <a:bodyPr wrap="square">
            <a:spAutoFit/>
          </a:bodyPr>
          <a:lstStyle/>
          <a:p>
            <a:r>
              <a:rPr lang="en-US" sz="2000" b="1" i="1" dirty="0" smtClean="0">
                <a:solidFill>
                  <a:srgbClr val="FFFF00"/>
                </a:solidFill>
              </a:rPr>
              <a:t>Changes in the neocortex as seen on FLAIR (left) and DWI (right) with dementia.</a:t>
            </a:r>
            <a:endParaRPr lang="en-US" sz="2000" b="1" dirty="0">
              <a:solidFill>
                <a:srgbClr val="FFFF00"/>
              </a:solidFill>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http://image.slidesharecdn.com/imagingindementiairia2008shillong-12873872155199-phpapp02/95/imaging-in-dementiairia-2008shillong-53-728.jpg?cb=128738782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85800" y="914400"/>
            <a:ext cx="8001000" cy="990600"/>
          </a:xfrm>
          <a:prstGeom prst="rect">
            <a:avLst/>
          </a:prstGeom>
          <a:noFill/>
        </p:spPr>
      </p:pic>
      <p:sp>
        <p:nvSpPr>
          <p:cNvPr id="3" name="Rectangle 2"/>
          <p:cNvSpPr/>
          <p:nvPr/>
        </p:nvSpPr>
        <p:spPr>
          <a:xfrm>
            <a:off x="3429000" y="228600"/>
            <a:ext cx="2188420" cy="523220"/>
          </a:xfrm>
          <a:prstGeom prst="rect">
            <a:avLst/>
          </a:prstGeom>
        </p:spPr>
        <p:txBody>
          <a:bodyPr wrap="none">
            <a:spAutoFit/>
          </a:bodyPr>
          <a:lstStyle/>
          <a:p>
            <a:r>
              <a:rPr lang="en-US" sz="2800" b="1" i="1" dirty="0" smtClean="0">
                <a:solidFill>
                  <a:srgbClr val="FFFF00"/>
                </a:solidFill>
              </a:rPr>
              <a:t>Prion Disease</a:t>
            </a:r>
            <a:endParaRPr lang="en-US" sz="2800" b="1" i="1" dirty="0">
              <a:solidFill>
                <a:srgbClr val="FFFF00"/>
              </a:solidFill>
            </a:endParaRPr>
          </a:p>
        </p:txBody>
      </p:sp>
      <p:pic>
        <p:nvPicPr>
          <p:cNvPr id="64516" name="Picture 4" descr="http://image.slidesharecdn.com/imagingindementiairia2008shillong-12873872155199-phpapp02/95/imaging-in-dementiairia-2008shillong-54-728.jpg?cb=128738782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90600" y="1905000"/>
            <a:ext cx="7543800" cy="4953000"/>
          </a:xfrm>
          <a:prstGeom prst="rect">
            <a:avLst/>
          </a:prstGeom>
          <a:noFill/>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http://image.slidesharecdn.com/imagingindementiairia2008shillong-12873872155199-phpapp02/95/imaging-in-dementiairia-2008shillong-55-728.jpg?cb=128738782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600200" y="0"/>
            <a:ext cx="6934200" cy="6858000"/>
          </a:xfrm>
          <a:prstGeom prst="rect">
            <a:avLst/>
          </a:prstGeom>
          <a:noFill/>
        </p:spPr>
      </p:pic>
      <p:sp>
        <p:nvSpPr>
          <p:cNvPr id="3" name="Rectangle 2"/>
          <p:cNvSpPr/>
          <p:nvPr/>
        </p:nvSpPr>
        <p:spPr>
          <a:xfrm>
            <a:off x="0" y="4800600"/>
            <a:ext cx="1614545" cy="400110"/>
          </a:xfrm>
          <a:prstGeom prst="rect">
            <a:avLst/>
          </a:prstGeom>
        </p:spPr>
        <p:txBody>
          <a:bodyPr wrap="none">
            <a:spAutoFit/>
          </a:bodyPr>
          <a:lstStyle/>
          <a:p>
            <a:r>
              <a:rPr lang="en-US" sz="2000" b="1" i="1" dirty="0" smtClean="0">
                <a:solidFill>
                  <a:srgbClr val="FFFF00"/>
                </a:solidFill>
              </a:rPr>
              <a:t>Prion Disease</a:t>
            </a:r>
            <a:endParaRPr lang="en-US" sz="2000" b="1" i="1" dirty="0">
              <a:solidFill>
                <a:srgbClr val="FFFF00"/>
              </a:solidFill>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2" descr="."/>
          <p:cNvPicPr>
            <a:picLocks noChangeAspect="1" noChangeArrowheads="1"/>
          </p:cNvPicPr>
          <p:nvPr/>
        </p:nvPicPr>
        <p:blipFill>
          <a:blip r:embed="rId2"/>
          <a:srcRect/>
          <a:stretch>
            <a:fillRect/>
          </a:stretch>
        </p:blipFill>
        <p:spPr bwMode="auto">
          <a:xfrm>
            <a:off x="1295400" y="1905000"/>
            <a:ext cx="6858000" cy="4152901"/>
          </a:xfrm>
          <a:prstGeom prst="rect">
            <a:avLst/>
          </a:prstGeom>
          <a:noFill/>
        </p:spPr>
      </p:pic>
      <p:sp>
        <p:nvSpPr>
          <p:cNvPr id="3" name="Rectangle 2"/>
          <p:cNvSpPr/>
          <p:nvPr/>
        </p:nvSpPr>
        <p:spPr>
          <a:xfrm>
            <a:off x="152400" y="152400"/>
            <a:ext cx="8839200" cy="1585049"/>
          </a:xfrm>
          <a:prstGeom prst="rect">
            <a:avLst/>
          </a:prstGeom>
        </p:spPr>
        <p:txBody>
          <a:bodyPr wrap="square">
            <a:spAutoFit/>
          </a:bodyPr>
          <a:lstStyle/>
          <a:p>
            <a:pPr algn="ctr"/>
            <a:r>
              <a:rPr lang="en-US" sz="2800" b="1" i="1" dirty="0" smtClean="0">
                <a:solidFill>
                  <a:srgbClr val="FF0000"/>
                </a:solidFill>
              </a:rPr>
              <a:t>Progressive supranuclear palsy (PSP) </a:t>
            </a:r>
          </a:p>
          <a:p>
            <a:r>
              <a:rPr lang="en-US" sz="2300" b="1" i="1" dirty="0" smtClean="0">
                <a:solidFill>
                  <a:srgbClr val="FFFF00"/>
                </a:solidFill>
              </a:rPr>
              <a:t>PSP is also one of the atypical parkinsonian syndromes.</a:t>
            </a:r>
            <a:br>
              <a:rPr lang="en-US" sz="2300" b="1" i="1" dirty="0" smtClean="0">
                <a:solidFill>
                  <a:srgbClr val="FFFF00"/>
                </a:solidFill>
              </a:rPr>
            </a:br>
            <a:r>
              <a:rPr lang="en-US" sz="2300" b="1" i="1" dirty="0" smtClean="0">
                <a:solidFill>
                  <a:srgbClr val="FFFF00"/>
                </a:solidFill>
              </a:rPr>
              <a:t>In PSP there is pronounced atrophy of the midbrain (mesencephalon), which accounts for the typical upward gaze paralysis.</a:t>
            </a:r>
            <a:endParaRPr lang="en-US" sz="2300" b="1" i="1" dirty="0">
              <a:solidFill>
                <a:srgbClr val="FFFF00"/>
              </a:solidFill>
            </a:endParaRPr>
          </a:p>
        </p:txBody>
      </p:sp>
      <p:sp>
        <p:nvSpPr>
          <p:cNvPr id="4" name="Rectangle 3"/>
          <p:cNvSpPr/>
          <p:nvPr/>
        </p:nvSpPr>
        <p:spPr>
          <a:xfrm>
            <a:off x="1447800" y="6172200"/>
            <a:ext cx="6477000" cy="523220"/>
          </a:xfrm>
          <a:prstGeom prst="rect">
            <a:avLst/>
          </a:prstGeom>
        </p:spPr>
        <p:txBody>
          <a:bodyPr wrap="square">
            <a:spAutoFit/>
          </a:bodyPr>
          <a:lstStyle/>
          <a:p>
            <a:r>
              <a:rPr lang="en-US" sz="2800" b="1" i="1" dirty="0" smtClean="0">
                <a:solidFill>
                  <a:srgbClr val="FFFF00"/>
                </a:solidFill>
              </a:rPr>
              <a:t>PSP with midbrain atrophy and dementia.</a:t>
            </a:r>
            <a:endParaRPr lang="en-US" sz="2800" b="1" dirty="0">
              <a:solidFill>
                <a:srgbClr val="FFFF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http://image.slidesharecdn.com/imagingindementiairia2008shillong-12873872155199-phpapp02/95/imaging-in-dementiairia-2008shillong-9-728.jpg?cb=128738782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2" desc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43000" y="0"/>
            <a:ext cx="6858000" cy="6096000"/>
          </a:xfrm>
          <a:prstGeom prst="rect">
            <a:avLst/>
          </a:prstGeom>
          <a:noFill/>
        </p:spPr>
      </p:pic>
      <p:sp>
        <p:nvSpPr>
          <p:cNvPr id="3" name="Rectangle 2"/>
          <p:cNvSpPr/>
          <p:nvPr/>
        </p:nvSpPr>
        <p:spPr>
          <a:xfrm>
            <a:off x="152400" y="6248400"/>
            <a:ext cx="8839200" cy="492443"/>
          </a:xfrm>
          <a:prstGeom prst="rect">
            <a:avLst/>
          </a:prstGeom>
        </p:spPr>
        <p:txBody>
          <a:bodyPr wrap="square">
            <a:spAutoFit/>
          </a:bodyPr>
          <a:lstStyle/>
          <a:p>
            <a:r>
              <a:rPr lang="en-US" sz="2600" b="1" i="1" dirty="0" smtClean="0">
                <a:solidFill>
                  <a:srgbClr val="FFFF00"/>
                </a:solidFill>
              </a:rPr>
              <a:t>Pulvinar hyperintensity in new variant of CJD with dementia.</a:t>
            </a:r>
            <a:endParaRPr lang="en-US" sz="2600"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http://image.slidesharecdn.com/differentialdiagnosisofdementia-120813073433-phpapp02/95/differential-diagnosis-of-dementia-46-728.jpg?cb=1344861996"/>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descr="http://www.ajnr.org/content/21/4/670/F2.larg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9600" y="152400"/>
            <a:ext cx="7353300" cy="5943600"/>
          </a:xfrm>
          <a:prstGeom prst="rect">
            <a:avLst/>
          </a:prstGeom>
          <a:noFill/>
        </p:spPr>
      </p:pic>
      <p:sp>
        <p:nvSpPr>
          <p:cNvPr id="3" name="Rectangle 2"/>
          <p:cNvSpPr/>
          <p:nvPr/>
        </p:nvSpPr>
        <p:spPr>
          <a:xfrm>
            <a:off x="2743200" y="6172200"/>
            <a:ext cx="3884012" cy="523220"/>
          </a:xfrm>
          <a:prstGeom prst="rect">
            <a:avLst/>
          </a:prstGeom>
        </p:spPr>
        <p:txBody>
          <a:bodyPr wrap="none">
            <a:spAutoFit/>
          </a:bodyPr>
          <a:lstStyle/>
          <a:p>
            <a:r>
              <a:rPr lang="en-US" sz="2800" b="1" i="1" dirty="0" smtClean="0">
                <a:solidFill>
                  <a:srgbClr val="FFFF00"/>
                </a:solidFill>
              </a:rPr>
              <a:t>AIDS Dementia Complex:</a:t>
            </a:r>
            <a:endParaRPr lang="en-US" sz="2800" b="1" i="1" dirty="0">
              <a:solidFill>
                <a:srgbClr val="FFFF00"/>
              </a:solidFill>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www.ajnr.org/content/21/4/670/F1.larg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81000" y="0"/>
            <a:ext cx="8229600" cy="5943600"/>
          </a:xfrm>
          <a:prstGeom prst="rect">
            <a:avLst/>
          </a:prstGeom>
          <a:noFill/>
        </p:spPr>
      </p:pic>
      <p:sp>
        <p:nvSpPr>
          <p:cNvPr id="4" name="Rectangle 3"/>
          <p:cNvSpPr/>
          <p:nvPr/>
        </p:nvSpPr>
        <p:spPr>
          <a:xfrm>
            <a:off x="2971800" y="6096000"/>
            <a:ext cx="3910686" cy="523220"/>
          </a:xfrm>
          <a:prstGeom prst="rect">
            <a:avLst/>
          </a:prstGeom>
        </p:spPr>
        <p:txBody>
          <a:bodyPr wrap="none">
            <a:spAutoFit/>
          </a:bodyPr>
          <a:lstStyle/>
          <a:p>
            <a:r>
              <a:rPr lang="en-US" sz="2800" b="1" i="1" dirty="0" smtClean="0">
                <a:solidFill>
                  <a:srgbClr val="FFFF00"/>
                </a:solidFill>
              </a:rPr>
              <a:t>AIDS Dementia Complex</a:t>
            </a:r>
            <a:r>
              <a:rPr lang="en-US" sz="2800" i="1" dirty="0" smtClean="0">
                <a:solidFill>
                  <a:srgbClr val="FFFF00"/>
                </a:solidFill>
              </a:rPr>
              <a:t>:</a:t>
            </a:r>
            <a:endParaRPr lang="en-US" sz="2800" i="1" dirty="0">
              <a:solidFill>
                <a:srgbClr val="FFFF00"/>
              </a:solidFill>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MRI scan from a 35 year-old patient with moderate dementia "/>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362200"/>
            <a:ext cx="8839200" cy="2354491"/>
          </a:xfrm>
          <a:prstGeom prst="rect">
            <a:avLst/>
          </a:prstGeom>
        </p:spPr>
        <p:txBody>
          <a:bodyPr wrap="square">
            <a:spAutoFit/>
          </a:bodyPr>
          <a:lstStyle/>
          <a:p>
            <a:r>
              <a:rPr lang="en-US" sz="14700" b="1" i="1" dirty="0" smtClean="0">
                <a:solidFill>
                  <a:srgbClr val="FFFF00"/>
                </a:solidFill>
              </a:rPr>
              <a:t>Thank You.</a:t>
            </a:r>
            <a:endParaRPr lang="en-US" sz="14700" b="1" i="1" dirty="0">
              <a:solidFill>
                <a:srgbClr val="FFFF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ttp://image.slidesharecdn.com/imagingindementiairia2008shillong-12873872155199-phpapp02/95/imaging-in-dementiairia-2008shillong-10-728.jpg?cb=128738782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385</TotalTime>
  <Words>1024</Words>
  <Application>Microsoft Office PowerPoint</Application>
  <PresentationFormat>On-screen Show (4:3)</PresentationFormat>
  <Paragraphs>46</Paragraphs>
  <Slides>85</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85</vt:i4>
      </vt:variant>
    </vt:vector>
  </HeadingPairs>
  <TitlesOfParts>
    <vt:vector size="88"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pc</dc:creator>
  <cp:lastModifiedBy>amin</cp:lastModifiedBy>
  <cp:revision>86</cp:revision>
  <dcterms:created xsi:type="dcterms:W3CDTF">2014-08-25T20:30:03Z</dcterms:created>
  <dcterms:modified xsi:type="dcterms:W3CDTF">2017-10-01T16:26:22Z</dcterms:modified>
</cp:coreProperties>
</file>